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423" r:id="rId2"/>
    <p:sldId id="438" r:id="rId3"/>
    <p:sldId id="449" r:id="rId4"/>
    <p:sldId id="439" r:id="rId5"/>
    <p:sldId id="440" r:id="rId6"/>
    <p:sldId id="441" r:id="rId7"/>
    <p:sldId id="442" r:id="rId8"/>
    <p:sldId id="461" r:id="rId9"/>
    <p:sldId id="443" r:id="rId10"/>
    <p:sldId id="444" r:id="rId11"/>
    <p:sldId id="445" r:id="rId12"/>
    <p:sldId id="446" r:id="rId13"/>
    <p:sldId id="447" r:id="rId14"/>
    <p:sldId id="457" r:id="rId15"/>
    <p:sldId id="458" r:id="rId16"/>
    <p:sldId id="459" r:id="rId17"/>
    <p:sldId id="371" r:id="rId18"/>
    <p:sldId id="450" r:id="rId19"/>
    <p:sldId id="451" r:id="rId20"/>
    <p:sldId id="452" r:id="rId21"/>
    <p:sldId id="453" r:id="rId22"/>
    <p:sldId id="436" r:id="rId23"/>
    <p:sldId id="463" r:id="rId24"/>
    <p:sldId id="462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won Shin" initials="DS" lastIdx="1" clrIdx="0">
    <p:extLst/>
  </p:cmAuthor>
  <p:cmAuthor id="2" name="Dongwon Shin" initials="DS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AD74"/>
    <a:srgbClr val="636FFF"/>
    <a:srgbClr val="BAF4CB"/>
    <a:srgbClr val="5B9BD5"/>
    <a:srgbClr val="FF6865"/>
    <a:srgbClr val="FF0000"/>
    <a:srgbClr val="FFCFA2"/>
    <a:srgbClr val="B8FAFD"/>
    <a:srgbClr val="FF26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1" autoAdjust="0"/>
    <p:restoredTop sz="75315" autoAdjust="0"/>
  </p:normalViewPr>
  <p:slideViewPr>
    <p:cSldViewPr snapToGrid="0">
      <p:cViewPr>
        <p:scale>
          <a:sx n="125" d="100"/>
          <a:sy n="125" d="100"/>
        </p:scale>
        <p:origin x="1552" y="192"/>
      </p:cViewPr>
      <p:guideLst>
        <p:guide orient="horz" pos="2160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71" d="100"/>
          <a:sy n="171" d="100"/>
        </p:scale>
        <p:origin x="143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73CA9-FAD1-B64C-852F-8AB7AD97E394}" type="datetimeFigureOut">
              <a:rPr lang="en-US" smtClean="0"/>
              <a:t>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FD11E-9F7D-5943-AC41-401B4AFA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91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82E7B-96D0-4396-95CC-AFD689417A2C}" type="datetimeFigureOut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F714A-D1DB-4C25-BCDC-D0CDC0E8A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3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7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547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18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8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24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83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93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797D-2E45-47AF-B518-1712E08D0D6A}" type="datetime1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78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55AE-CC5A-45B0-8E3B-B416871415FB}" type="datetime1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3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BE62-EB48-4383-97B6-8C8B5BF6A116}" type="datetime1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2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424437"/>
            <a:ext cx="9144000" cy="433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>
            <a:normAutofit/>
          </a:bodyPr>
          <a:lstStyle>
            <a:lvl1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2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200"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62" y="103870"/>
            <a:ext cx="8373588" cy="751154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840" y="6430592"/>
            <a:ext cx="642906" cy="427407"/>
          </a:xfrm>
          <a:prstGeom prst="rect">
            <a:avLst/>
          </a:prstGeom>
          <a:solidFill>
            <a:srgbClr val="F5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23751" y="6467681"/>
            <a:ext cx="406066" cy="365125"/>
          </a:xfrm>
        </p:spPr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08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74417-B7EB-404F-A531-D72228EF09EA}" type="datetime1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58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D9B9-E798-4002-A3B3-8094138892D2}" type="datetime1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9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013E4-E69F-4E5D-B20B-EA1F4FDEA4BB}" type="datetime1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8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4F9F-DE53-49BC-AE5A-2ECA694D50F5}" type="datetime1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63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F93F3-926F-48CC-B036-79C998938137}" type="datetime1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8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DF9C-9A6A-4C12-8476-782C299E7B8D}" type="datetime1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1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426F-6786-48A3-8DCF-C257A7E049DE}" type="datetime1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09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FD0C-F08B-4448-A263-5902F97E8FE4}" type="datetime1">
              <a:rPr lang="ko-KR" altLang="en-US" smtClean="0"/>
              <a:t>2019. 1. 6.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1EA17-EDC3-4234-A8D1-6CC2EA5828DD}" type="slidenum">
              <a:rPr lang="ko-KR" altLang="en-US" smtClean="0"/>
              <a:t>‹#›</a:t>
            </a:fld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5"/>
          <p:cNvPicPr>
            <a:picLocks noChangeAspect="1"/>
          </p:cNvPicPr>
          <p:nvPr userDrawn="1"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14444" r="13750" b="28148"/>
          <a:stretch/>
        </p:blipFill>
        <p:spPr>
          <a:xfrm>
            <a:off x="7247013" y="0"/>
            <a:ext cx="1896987" cy="9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7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0.png"/><Relationship Id="rId7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10.png"/><Relationship Id="rId5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270.png"/><Relationship Id="rId7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379" y="1231249"/>
            <a:ext cx="8999621" cy="2387600"/>
          </a:xfrm>
        </p:spPr>
        <p:txBody>
          <a:bodyPr>
            <a:noAutofit/>
          </a:bodyPr>
          <a:lstStyle/>
          <a:p>
            <a:r>
              <a:rPr lang="en-US" altLang="ko-KR" sz="7200" dirty="0">
                <a:latin typeface="Tahoma" panose="020B0604030504040204" pitchFamily="34" charset="0"/>
                <a:cs typeface="Tahoma" panose="020B0604030504040204" pitchFamily="34" charset="0"/>
              </a:rPr>
              <a:t>Introduction to SLAM</a:t>
            </a:r>
            <a:endParaRPr lang="ko-KR" altLang="en-US" sz="7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047207"/>
            <a:ext cx="6858000" cy="939321"/>
          </a:xfrm>
        </p:spPr>
        <p:txBody>
          <a:bodyPr/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Jan. 6, 2019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Dong-Won Shin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Frontend</a:t>
            </a:r>
          </a:p>
          <a:p>
            <a:r>
              <a:rPr lang="ko-KR" altLang="en-US" dirty="0"/>
              <a:t>인접한 이미지 사이의 카메라 움직임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카메라의 동작에 대한 정량적인 측정이 필요</a:t>
            </a:r>
            <a:endParaRPr lang="en-US" altLang="ko-KR" dirty="0"/>
          </a:p>
          <a:p>
            <a:pPr lvl="1"/>
            <a:r>
              <a:rPr lang="ko-KR" altLang="en-US" dirty="0"/>
              <a:t>회전 및 이동</a:t>
            </a:r>
            <a:endParaRPr lang="en-US" altLang="ko-KR" dirty="0"/>
          </a:p>
          <a:p>
            <a:r>
              <a:rPr lang="ko-KR" altLang="en-US" dirty="0"/>
              <a:t>카메라와 </a:t>
            </a:r>
            <a:r>
              <a:rPr lang="en-US" altLang="ko-KR" dirty="0"/>
              <a:t>3</a:t>
            </a:r>
            <a:r>
              <a:rPr lang="ko-KR" altLang="en-US" dirty="0"/>
              <a:t>차원 공간 점 사이의 기하학적 관계를 이해</a:t>
            </a:r>
            <a:endParaRPr lang="en-US" altLang="ko-KR" dirty="0"/>
          </a:p>
          <a:p>
            <a:r>
              <a:rPr lang="en-US" altLang="ko-KR" dirty="0"/>
              <a:t>Drift error</a:t>
            </a:r>
          </a:p>
          <a:p>
            <a:pPr lvl="1"/>
            <a:r>
              <a:rPr lang="en-US" altLang="ko-KR" dirty="0"/>
              <a:t>Visual odometry</a:t>
            </a:r>
            <a:r>
              <a:rPr lang="ko-KR" altLang="en-US" dirty="0"/>
              <a:t>만을 이용하여 궤적을 추정하면 에러가 누적됨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해결책</a:t>
            </a:r>
            <a:endParaRPr lang="en-US" altLang="ko-KR" dirty="0"/>
          </a:p>
          <a:p>
            <a:pPr lvl="1"/>
            <a:r>
              <a:rPr lang="en-US" altLang="ko-KR" dirty="0"/>
              <a:t>Backend optimization</a:t>
            </a:r>
            <a:r>
              <a:rPr lang="ko-KR" altLang="en-US" dirty="0"/>
              <a:t>과 </a:t>
            </a:r>
            <a:r>
              <a:rPr lang="en-US" altLang="ko-KR" dirty="0"/>
              <a:t>loop closure detection</a:t>
            </a:r>
            <a:r>
              <a:rPr lang="ko-KR" altLang="en-US" dirty="0"/>
              <a:t>의 필요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Odometry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10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566" r="9008"/>
          <a:stretch/>
        </p:blipFill>
        <p:spPr>
          <a:xfrm>
            <a:off x="4986866" y="1161150"/>
            <a:ext cx="3903134" cy="1282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57" y="4123796"/>
            <a:ext cx="4100397" cy="16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1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Sensor noise</a:t>
            </a:r>
          </a:p>
          <a:p>
            <a:pPr lvl="1"/>
            <a:r>
              <a:rPr lang="ko-KR" altLang="en-US" dirty="0"/>
              <a:t>정밀한 센서라도 노이즈는 있기 마련</a:t>
            </a:r>
            <a:endParaRPr lang="en-US" altLang="ko-KR" dirty="0"/>
          </a:p>
          <a:p>
            <a:pPr lvl="1"/>
            <a:r>
              <a:rPr lang="ko-KR" altLang="en-US" dirty="0"/>
              <a:t>저렴한 센서는 측정 오류가 큼</a:t>
            </a:r>
            <a:endParaRPr lang="en-US" altLang="ko-KR" dirty="0"/>
          </a:p>
          <a:p>
            <a:pPr lvl="1"/>
            <a:r>
              <a:rPr lang="ko-KR" altLang="en-US" dirty="0"/>
              <a:t>일부 센서는 자기장과 온도에 영향을 받음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Backend </a:t>
            </a:r>
            <a:r>
              <a:rPr lang="ko-KR" altLang="en-US" dirty="0"/>
              <a:t>최적화</a:t>
            </a:r>
            <a:endParaRPr lang="en-US" dirty="0"/>
          </a:p>
          <a:p>
            <a:pPr lvl="1"/>
            <a:r>
              <a:rPr lang="ko-KR" altLang="en-US" dirty="0"/>
              <a:t>노이즈가 많은 데이터로부터 전체 시스템의 상태를 추정하는 방법 </a:t>
            </a:r>
            <a:r>
              <a:rPr lang="en-US" altLang="ko-KR" dirty="0"/>
              <a:t>(state estimation)</a:t>
            </a:r>
          </a:p>
          <a:p>
            <a:pPr lvl="1"/>
            <a:r>
              <a:rPr lang="en-US" altLang="ko-KR" dirty="0"/>
              <a:t>Frontend</a:t>
            </a:r>
            <a:r>
              <a:rPr lang="ko-KR" altLang="en-US" dirty="0"/>
              <a:t>에서 발생한 </a:t>
            </a:r>
            <a:r>
              <a:rPr lang="en-US" altLang="ko-KR" dirty="0"/>
              <a:t>Drift </a:t>
            </a:r>
            <a:r>
              <a:rPr lang="ko-KR" altLang="en-US" dirty="0"/>
              <a:t>에러를 제거</a:t>
            </a:r>
            <a:endParaRPr lang="en-US" altLang="ko-KR" dirty="0"/>
          </a:p>
          <a:p>
            <a:pPr lvl="1"/>
            <a:endParaRPr lang="en-US" dirty="0"/>
          </a:p>
          <a:p>
            <a:r>
              <a:rPr lang="en-US" dirty="0"/>
              <a:t>Frontend</a:t>
            </a:r>
            <a:r>
              <a:rPr lang="ko-KR" altLang="en-US" dirty="0"/>
              <a:t>에서는 </a:t>
            </a:r>
            <a:r>
              <a:rPr lang="en-US" altLang="ko-KR" dirty="0"/>
              <a:t>backend</a:t>
            </a:r>
            <a:r>
              <a:rPr lang="ko-KR" altLang="en-US" dirty="0"/>
              <a:t>에 최적화</a:t>
            </a:r>
            <a:r>
              <a:rPr lang="en-US" altLang="ko-KR" dirty="0"/>
              <a:t> </a:t>
            </a:r>
            <a:r>
              <a:rPr lang="ko-KR" altLang="en-US" dirty="0"/>
              <a:t>할 데이터와 데이터의 초기 값을 제공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Backend </a:t>
            </a:r>
            <a:r>
              <a:rPr lang="ko-KR" altLang="en-US" dirty="0"/>
              <a:t>최적화의 종류</a:t>
            </a:r>
            <a:endParaRPr lang="en-US" dirty="0"/>
          </a:p>
          <a:p>
            <a:pPr lvl="1"/>
            <a:r>
              <a:rPr lang="ko-KR" altLang="en-US" dirty="0"/>
              <a:t>필터 기반</a:t>
            </a:r>
            <a:r>
              <a:rPr lang="en-US" altLang="ko-KR" dirty="0"/>
              <a:t> (Kalman filter, particle filter)</a:t>
            </a:r>
          </a:p>
          <a:p>
            <a:pPr lvl="1"/>
            <a:r>
              <a:rPr lang="ko-KR" altLang="en-US" dirty="0"/>
              <a:t>비선형 최적화 기반</a:t>
            </a:r>
            <a:r>
              <a:rPr lang="en-US" altLang="ko-KR" dirty="0"/>
              <a:t> (bundle adjustment, pose graph optimization)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11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75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위치가 이전에 방문한 곳인지를 판단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QR</a:t>
            </a:r>
            <a:r>
              <a:rPr lang="ko-KR" altLang="en-US" dirty="0"/>
              <a:t> 코드 활용</a:t>
            </a:r>
            <a:endParaRPr lang="en-US" altLang="ko-KR" dirty="0"/>
          </a:p>
          <a:p>
            <a:pPr lvl="1"/>
            <a:r>
              <a:rPr lang="ko-KR" altLang="en-US" dirty="0"/>
              <a:t>환경적인 제약이 존재</a:t>
            </a:r>
            <a:endParaRPr lang="en-US" altLang="ko-KR" dirty="0"/>
          </a:p>
          <a:p>
            <a:r>
              <a:rPr lang="ko-KR" altLang="en-US" dirty="0"/>
              <a:t>카메라 영상을 활용</a:t>
            </a:r>
            <a:endParaRPr lang="en-US" altLang="ko-KR" dirty="0"/>
          </a:p>
          <a:p>
            <a:pPr lvl="1"/>
            <a:r>
              <a:rPr lang="ko-KR" altLang="en-US" dirty="0"/>
              <a:t>이미지 간의 유사성을 판단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Backend</a:t>
            </a:r>
            <a:r>
              <a:rPr lang="ko-KR" altLang="en-US" dirty="0"/>
              <a:t>에서는 루프 폐쇄에 대한 정보를 받아서 위치 추정과 지도 작성에 반영</a:t>
            </a:r>
            <a:endParaRPr lang="en-US" altLang="ko-KR" dirty="0"/>
          </a:p>
          <a:p>
            <a:r>
              <a:rPr lang="en-US" altLang="ko-KR" dirty="0"/>
              <a:t>Drift</a:t>
            </a:r>
            <a:r>
              <a:rPr lang="ko-KR" altLang="en-US" dirty="0"/>
              <a:t> 에러를 제거하고 전역적으로 일관된 맵을 생성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Closure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12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77B565-427D-504B-85A7-D2B59B82F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438" y="855024"/>
            <a:ext cx="2724912" cy="1806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DC0762E-9598-694E-8778-E6CDA303C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96" y="3026664"/>
            <a:ext cx="2975719" cy="2499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7500944-C5F3-3C42-BDB7-865CB6BABE4E}"/>
              </a:ext>
            </a:extLst>
          </p:cNvPr>
          <p:cNvSpPr/>
          <p:nvPr/>
        </p:nvSpPr>
        <p:spPr>
          <a:xfrm>
            <a:off x="616329" y="6472129"/>
            <a:ext cx="8420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sz="1000" dirty="0"/>
              <a:t>T. Sattler </a:t>
            </a:r>
            <a:r>
              <a:rPr lang="en-US" sz="1000" i="1" dirty="0"/>
              <a:t>et al.</a:t>
            </a:r>
            <a:r>
              <a:rPr lang="en-US" sz="1000" dirty="0"/>
              <a:t>, “Benchmarking 6DOF Outdoor Visual Localization in Changing Conditions,” 2017.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9917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환경 </a:t>
            </a:r>
            <a:r>
              <a:rPr lang="ko-KR" altLang="en-US" dirty="0" err="1"/>
              <a:t>맵을</a:t>
            </a:r>
            <a:r>
              <a:rPr lang="ko-KR" altLang="en-US" dirty="0"/>
              <a:t> 만드는 과정</a:t>
            </a:r>
            <a:endParaRPr lang="en-US" altLang="ko-KR" dirty="0"/>
          </a:p>
          <a:p>
            <a:r>
              <a:rPr lang="ko-KR" altLang="en-US" dirty="0"/>
              <a:t>응용 프로그램에 따라 다르게 구현</a:t>
            </a:r>
            <a:endParaRPr lang="en-US" altLang="ko-KR" dirty="0"/>
          </a:p>
          <a:p>
            <a:pPr lvl="1"/>
            <a:r>
              <a:rPr lang="ko-KR" altLang="en-US" dirty="0"/>
              <a:t>무인 청소 로봇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차원 지도로 충분</a:t>
            </a:r>
            <a:endParaRPr lang="en-US" altLang="ko-KR" dirty="0"/>
          </a:p>
          <a:p>
            <a:pPr lvl="1"/>
            <a:r>
              <a:rPr lang="ko-KR" altLang="en-US" dirty="0"/>
              <a:t>자율주행 </a:t>
            </a:r>
            <a:r>
              <a:rPr lang="ko-KR" altLang="en-US" dirty="0" err="1"/>
              <a:t>드론</a:t>
            </a:r>
            <a:endParaRPr lang="en-US" altLang="ko-KR" dirty="0"/>
          </a:p>
          <a:p>
            <a:pPr lvl="2"/>
            <a:r>
              <a:rPr lang="en-US" altLang="ko-KR" dirty="0"/>
              <a:t>6DOF</a:t>
            </a:r>
            <a:r>
              <a:rPr lang="ko-KR" altLang="en-US" dirty="0"/>
              <a:t>이므로 </a:t>
            </a:r>
            <a:r>
              <a:rPr lang="en-US" altLang="ko-KR" dirty="0"/>
              <a:t>3</a:t>
            </a:r>
            <a:r>
              <a:rPr lang="ko-KR" altLang="en-US" dirty="0"/>
              <a:t>차원 지도가 필요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Map representation</a:t>
            </a:r>
          </a:p>
          <a:p>
            <a:pPr lvl="1"/>
            <a:r>
              <a:rPr lang="en-US" altLang="ko-KR" dirty="0" err="1"/>
              <a:t>Pointcloud</a:t>
            </a:r>
            <a:endParaRPr lang="en-US" altLang="ko-KR" dirty="0"/>
          </a:p>
          <a:p>
            <a:pPr lvl="1"/>
            <a:r>
              <a:rPr lang="en-US" altLang="ko-KR" dirty="0"/>
              <a:t>Voxel</a:t>
            </a:r>
          </a:p>
          <a:p>
            <a:pPr lvl="1"/>
            <a:r>
              <a:rPr lang="en-US" altLang="ko-KR" dirty="0" err="1"/>
              <a:t>Surfel</a:t>
            </a:r>
            <a:endParaRPr lang="en-US" altLang="ko-KR" dirty="0"/>
          </a:p>
          <a:p>
            <a:pPr lvl="1"/>
            <a:r>
              <a:rPr lang="en-US" altLang="ko-KR" dirty="0"/>
              <a:t>Occupancy grid map</a:t>
            </a:r>
          </a:p>
          <a:p>
            <a:pPr lvl="1"/>
            <a:r>
              <a:rPr lang="en-US" altLang="ko-KR" dirty="0"/>
              <a:t>…</a:t>
            </a:r>
          </a:p>
          <a:p>
            <a:endParaRPr lang="en-US" dirty="0"/>
          </a:p>
          <a:p>
            <a:r>
              <a:rPr lang="ko-KR" altLang="en-US" dirty="0"/>
              <a:t>맵 표현 밀도에 따른 종류</a:t>
            </a:r>
            <a:endParaRPr lang="en-US" dirty="0"/>
          </a:p>
          <a:p>
            <a:pPr lvl="1"/>
            <a:r>
              <a:rPr lang="en-US" dirty="0"/>
              <a:t>Sparse, dense, semi-dense map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13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552" y="1171694"/>
            <a:ext cx="4620570" cy="34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4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Sparse SLAM</a:t>
            </a:r>
          </a:p>
          <a:p>
            <a:pPr lvl="1"/>
            <a:r>
              <a:rPr lang="en-US" dirty="0"/>
              <a:t>Only use a small selected subset of the pixels (features) from a monocular color camera</a:t>
            </a:r>
          </a:p>
          <a:p>
            <a:pPr lvl="1"/>
            <a:r>
              <a:rPr lang="en-US" dirty="0"/>
              <a:t>Fast and real time on CPU but it produces a sparse map (point clouds)</a:t>
            </a:r>
          </a:p>
          <a:p>
            <a:pPr lvl="1"/>
            <a:r>
              <a:rPr lang="en-US" dirty="0"/>
              <a:t>Landmark-based or feature-based representations</a:t>
            </a:r>
          </a:p>
          <a:p>
            <a:pPr lvl="1"/>
            <a:endParaRPr lang="en-US" dirty="0"/>
          </a:p>
          <a:p>
            <a:r>
              <a:rPr lang="en-US" dirty="0"/>
              <a:t>ORB SLAM</a:t>
            </a:r>
          </a:p>
          <a:p>
            <a:pPr lvl="1"/>
            <a:r>
              <a:rPr lang="en-US" dirty="0"/>
              <a:t>One of the SOTA frameworks in the sparse SLAM category</a:t>
            </a:r>
          </a:p>
          <a:p>
            <a:pPr lvl="1"/>
            <a:r>
              <a:rPr lang="en-US" dirty="0"/>
              <a:t>Complete SLAM system for monocular camera</a:t>
            </a:r>
          </a:p>
          <a:p>
            <a:pPr lvl="1"/>
            <a:r>
              <a:rPr lang="en-US" dirty="0"/>
              <a:t>Real-time on standard CPUs in a wide variety of environments</a:t>
            </a:r>
          </a:p>
          <a:p>
            <a:pPr lvl="2"/>
            <a:r>
              <a:rPr lang="en-US" dirty="0"/>
              <a:t>small hand-held indoors</a:t>
            </a:r>
          </a:p>
          <a:p>
            <a:pPr lvl="2"/>
            <a:r>
              <a:rPr lang="en-US" dirty="0"/>
              <a:t>drones flying in industrial environments </a:t>
            </a:r>
          </a:p>
          <a:p>
            <a:pPr lvl="2"/>
            <a:r>
              <a:rPr lang="en-US" dirty="0"/>
              <a:t>cars driving around a city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Modern State of the Art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14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617" y="4500723"/>
            <a:ext cx="4103649" cy="18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2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Dense SLAM</a:t>
            </a:r>
          </a:p>
          <a:p>
            <a:pPr lvl="1"/>
            <a:r>
              <a:rPr lang="en-US" dirty="0"/>
              <a:t>Use most or all of the pixels in each received frame</a:t>
            </a:r>
          </a:p>
          <a:p>
            <a:pPr lvl="1"/>
            <a:r>
              <a:rPr lang="en-US" dirty="0"/>
              <a:t>Or use depth images from a depth camera</a:t>
            </a:r>
          </a:p>
          <a:p>
            <a:pPr lvl="1"/>
            <a:r>
              <a:rPr lang="en-US" dirty="0"/>
              <a:t>It produces a dense map but GPU acceleration is necessary for the real-time operation.</a:t>
            </a:r>
          </a:p>
          <a:p>
            <a:pPr lvl="1"/>
            <a:r>
              <a:rPr lang="en-US" dirty="0"/>
              <a:t>Volumetric model or </a:t>
            </a:r>
            <a:r>
              <a:rPr lang="en-US" dirty="0" err="1"/>
              <a:t>surfel</a:t>
            </a:r>
            <a:r>
              <a:rPr lang="en-US" dirty="0"/>
              <a:t>-based representations</a:t>
            </a:r>
          </a:p>
          <a:p>
            <a:endParaRPr lang="en-US" dirty="0"/>
          </a:p>
          <a:p>
            <a:r>
              <a:rPr lang="en-US" dirty="0" err="1"/>
              <a:t>InfiniTam</a:t>
            </a:r>
            <a:endParaRPr lang="en-US" dirty="0"/>
          </a:p>
          <a:p>
            <a:pPr lvl="1"/>
            <a:r>
              <a:rPr lang="en-US" dirty="0"/>
              <a:t>One of the SOTA frameworks in the Dense SLAM category</a:t>
            </a:r>
          </a:p>
          <a:p>
            <a:pPr lvl="1"/>
            <a:r>
              <a:rPr lang="en-US" dirty="0"/>
              <a:t>Multi-platform framework for real-time, large-scale depth fusion and tracking</a:t>
            </a:r>
          </a:p>
          <a:p>
            <a:pPr lvl="1"/>
            <a:r>
              <a:rPr lang="en-US" dirty="0"/>
              <a:t>Densely reconstructed 3D scene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Modern State of the Art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15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15" y="4044524"/>
            <a:ext cx="4046654" cy="2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23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method (semi-dense SLAM)</a:t>
            </a:r>
          </a:p>
          <a:p>
            <a:pPr lvl="1"/>
            <a:r>
              <a:rPr lang="en-US" dirty="0"/>
              <a:t>Make use of pixel intensities directly</a:t>
            </a:r>
          </a:p>
          <a:p>
            <a:pPr lvl="1"/>
            <a:r>
              <a:rPr lang="en-US" dirty="0"/>
              <a:t>Enable using all information in the image</a:t>
            </a:r>
          </a:p>
          <a:p>
            <a:pPr lvl="1"/>
            <a:r>
              <a:rPr lang="en-US" dirty="0"/>
              <a:t>It produces a semi-dense map</a:t>
            </a:r>
          </a:p>
          <a:p>
            <a:pPr lvl="1"/>
            <a:r>
              <a:rPr lang="en-US" dirty="0"/>
              <a:t>Higher accuracy and robustness in particular even in environments with little </a:t>
            </a:r>
            <a:r>
              <a:rPr lang="en-US" dirty="0" err="1"/>
              <a:t>keypoints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LSD SLAM </a:t>
            </a:r>
          </a:p>
          <a:p>
            <a:pPr lvl="1"/>
            <a:r>
              <a:rPr lang="en-US" dirty="0"/>
              <a:t>Highly cited SLAM framework in the direct method SLAM category</a:t>
            </a:r>
          </a:p>
          <a:p>
            <a:pPr lvl="1"/>
            <a:r>
              <a:rPr lang="en-US" dirty="0"/>
              <a:t>Large-scale, consistent maps of the environment</a:t>
            </a:r>
          </a:p>
          <a:p>
            <a:pPr lvl="1"/>
            <a:r>
              <a:rPr lang="en-US" dirty="0"/>
              <a:t>Accurate pose estimation based on direct image alignment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Modern State of the Art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16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07" y="4041648"/>
            <a:ext cx="2877475" cy="21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3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Lidar SLAM</a:t>
            </a:r>
          </a:p>
          <a:p>
            <a:pPr lvl="1"/>
            <a:r>
              <a:rPr lang="en-US" dirty="0"/>
              <a:t>Make use of the Lidar sensor input for the localization and mapping</a:t>
            </a:r>
          </a:p>
          <a:p>
            <a:pPr lvl="1"/>
            <a:r>
              <a:rPr lang="en-US" dirty="0"/>
              <a:t>Autonomous driving purpose-oriented in outdoor environment</a:t>
            </a:r>
          </a:p>
          <a:p>
            <a:endParaRPr lang="en-US" dirty="0"/>
          </a:p>
          <a:p>
            <a:r>
              <a:rPr lang="en-US" dirty="0"/>
              <a:t>LOAM</a:t>
            </a:r>
          </a:p>
          <a:p>
            <a:pPr lvl="1"/>
            <a:r>
              <a:rPr lang="en-US" dirty="0"/>
              <a:t>One of the SOTA frameworks in the Lidar SLAM category</a:t>
            </a:r>
          </a:p>
          <a:p>
            <a:pPr lvl="1"/>
            <a:r>
              <a:rPr lang="en-US" dirty="0"/>
              <a:t>Very low drift error using the edge and planar features</a:t>
            </a:r>
          </a:p>
          <a:p>
            <a:pPr lvl="1"/>
            <a:r>
              <a:rPr lang="en-US" dirty="0"/>
              <a:t>Low computation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Modern State of the Art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17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2637D8-A7B5-F949-9DB4-870CFB62E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418"/>
          <a:stretch/>
        </p:blipFill>
        <p:spPr>
          <a:xfrm>
            <a:off x="648195" y="3887811"/>
            <a:ext cx="7360722" cy="183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09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Motion model</a:t>
            </a:r>
          </a:p>
          <a:p>
            <a:pPr lvl="1"/>
            <a:r>
              <a:rPr lang="ko-KR" altLang="en-US" dirty="0"/>
              <a:t>로봇의 위치가 어떻게 변하는지를 표현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Sensor model</a:t>
            </a:r>
          </a:p>
          <a:p>
            <a:pPr lvl="1"/>
            <a:r>
              <a:rPr lang="ko-KR" altLang="en-US" dirty="0"/>
              <a:t>랜드마크가 로봇에서 어떻게 관찰되는지를 표현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</a:t>
            </a:r>
            <a:r>
              <a:rPr lang="ko-KR" altLang="en-US" dirty="0"/>
              <a:t> 문제의 수학적 표현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18</a:t>
            </a:fld>
            <a:r>
              <a:rPr lang="en-US" altLang="ko-KR"/>
              <a:t> </a:t>
            </a:r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D14C907-0E6A-754F-BD4D-73DFAEEA56DB}"/>
              </a:ext>
            </a:extLst>
          </p:cNvPr>
          <p:cNvGrpSpPr/>
          <p:nvPr/>
        </p:nvGrpSpPr>
        <p:grpSpPr>
          <a:xfrm>
            <a:off x="2940774" y="1819416"/>
            <a:ext cx="2775563" cy="1609584"/>
            <a:chOff x="5671720" y="2017380"/>
            <a:chExt cx="2775563" cy="160958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B155CDB1-A648-554A-83E8-BC2A800E89F9}"/>
                </a:ext>
              </a:extLst>
            </p:cNvPr>
            <p:cNvSpPr/>
            <p:nvPr/>
          </p:nvSpPr>
          <p:spPr>
            <a:xfrm>
              <a:off x="5671720" y="2469431"/>
              <a:ext cx="880534" cy="880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F92AB8E-DC5B-C94E-93BD-7BDA3B0357BE}"/>
                </a:ext>
              </a:extLst>
            </p:cNvPr>
            <p:cNvSpPr/>
            <p:nvPr/>
          </p:nvSpPr>
          <p:spPr>
            <a:xfrm>
              <a:off x="7566749" y="2017380"/>
              <a:ext cx="880534" cy="880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id="{86E9F78E-C56F-7F44-9F3F-913EA90ABB38}"/>
                    </a:ext>
                  </a:extLst>
                </p:cNvPr>
                <p:cNvSpPr txBox="1"/>
                <p:nvPr/>
              </p:nvSpPr>
              <p:spPr>
                <a:xfrm>
                  <a:off x="6589753" y="2759415"/>
                  <a:ext cx="100386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,∆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,∆</m:t>
                            </m:r>
                            <m: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6E9F78E-C56F-7F44-9F3F-913EA90AB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9753" y="2759415"/>
                  <a:ext cx="1003865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xmlns="" id="{CE59C60B-F4D3-6249-B354-A61A154517E1}"/>
                    </a:ext>
                  </a:extLst>
                </p:cNvPr>
                <p:cNvSpPr txBox="1"/>
                <p:nvPr/>
              </p:nvSpPr>
              <p:spPr>
                <a:xfrm>
                  <a:off x="5742300" y="3349965"/>
                  <a:ext cx="72975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59C60B-F4D3-6249-B354-A61A15451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2300" y="3349965"/>
                  <a:ext cx="72975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A4B0EF0A-AA4E-9747-9533-0C30FDCB1B09}"/>
                </a:ext>
              </a:extLst>
            </p:cNvPr>
            <p:cNvCxnSpPr/>
            <p:nvPr/>
          </p:nvCxnSpPr>
          <p:spPr>
            <a:xfrm flipV="1">
              <a:off x="6140708" y="2462265"/>
              <a:ext cx="1866308" cy="463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5DE52FD-65B5-4C46-A64B-176EC2C4C2AF}"/>
              </a:ext>
            </a:extLst>
          </p:cNvPr>
          <p:cNvGrpSpPr/>
          <p:nvPr/>
        </p:nvGrpSpPr>
        <p:grpSpPr>
          <a:xfrm>
            <a:off x="3671551" y="4309534"/>
            <a:ext cx="2328503" cy="1921379"/>
            <a:chOff x="5864760" y="3588021"/>
            <a:chExt cx="2328503" cy="19213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5DC972AE-EE19-4744-BA32-E3BDCA3E46AE}"/>
                </a:ext>
              </a:extLst>
            </p:cNvPr>
            <p:cNvSpPr/>
            <p:nvPr/>
          </p:nvSpPr>
          <p:spPr>
            <a:xfrm>
              <a:off x="5864760" y="4351867"/>
              <a:ext cx="880534" cy="880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86C1935-8C7D-5045-BA06-92C5CB8CD6A5}"/>
                </a:ext>
              </a:extLst>
            </p:cNvPr>
            <p:cNvSpPr/>
            <p:nvPr/>
          </p:nvSpPr>
          <p:spPr>
            <a:xfrm>
              <a:off x="7348186" y="3707163"/>
              <a:ext cx="158856" cy="158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xmlns="" id="{225E4AF3-E217-BB42-A0AB-C521CBE41468}"/>
                    </a:ext>
                  </a:extLst>
                </p:cNvPr>
                <p:cNvSpPr txBox="1"/>
                <p:nvPr/>
              </p:nvSpPr>
              <p:spPr>
                <a:xfrm>
                  <a:off x="6035350" y="5232401"/>
                  <a:ext cx="58099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5E4AF3-E217-BB42-A0AB-C521CBE414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5350" y="5232401"/>
                  <a:ext cx="580993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="" id="{D5C17D0A-136B-594F-90B3-7F96DB36206A}"/>
                    </a:ext>
                  </a:extLst>
                </p:cNvPr>
                <p:cNvSpPr txBox="1"/>
                <p:nvPr/>
              </p:nvSpPr>
              <p:spPr>
                <a:xfrm>
                  <a:off x="7461461" y="3588021"/>
                  <a:ext cx="731802" cy="3048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5C17D0A-136B-594F-90B3-7F96DB362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1461" y="3588021"/>
                  <a:ext cx="731802" cy="3048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81857983-626C-7041-AB80-EAEECA5F3DE7}"/>
                </a:ext>
              </a:extLst>
            </p:cNvPr>
            <p:cNvGrpSpPr/>
            <p:nvPr/>
          </p:nvGrpSpPr>
          <p:grpSpPr>
            <a:xfrm>
              <a:off x="6318505" y="3873585"/>
              <a:ext cx="1030901" cy="1114282"/>
              <a:chOff x="6616343" y="3901017"/>
              <a:chExt cx="614190" cy="66386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10CE2BED-4D6D-AF44-A5C0-9695497070CD}"/>
                  </a:ext>
                </a:extLst>
              </p:cNvPr>
              <p:cNvCxnSpPr>
                <a:stCxn id="12" idx="7"/>
              </p:cNvCxnSpPr>
              <p:nvPr/>
            </p:nvCxnSpPr>
            <p:spPr>
              <a:xfrm flipV="1">
                <a:off x="6616343" y="3901017"/>
                <a:ext cx="614190" cy="5798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xmlns="" id="{2F4B4FA2-E16E-B946-9B86-E3ED71702F09}"/>
                      </a:ext>
                    </a:extLst>
                  </p:cNvPr>
                  <p:cNvSpPr txBox="1"/>
                  <p:nvPr/>
                </p:nvSpPr>
                <p:spPr>
                  <a:xfrm>
                    <a:off x="6836018" y="3994152"/>
                    <a:ext cx="198648" cy="2017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1DE38C-1A45-754B-B42D-70FCFFB0C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6018" y="3994152"/>
                    <a:ext cx="198648" cy="2017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E85AEF33-4CAC-1B4D-B36F-3706B793C7E6}"/>
                  </a:ext>
                </a:extLst>
              </p:cNvPr>
              <p:cNvCxnSpPr>
                <a:cxnSpLocks/>
                <a:stCxn id="12" idx="7"/>
              </p:cNvCxnSpPr>
              <p:nvPr/>
            </p:nvCxnSpPr>
            <p:spPr>
              <a:xfrm>
                <a:off x="6616343" y="4480818"/>
                <a:ext cx="6141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ABF9215E-49F3-D44D-8A2E-F800B3E7C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0533" y="3901017"/>
                <a:ext cx="0" cy="5798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AA4CCE7A-CBE1-6B4E-854A-54A8247C62C6}"/>
                  </a:ext>
                </a:extLst>
              </p:cNvPr>
              <p:cNvSpPr/>
              <p:nvPr/>
            </p:nvSpPr>
            <p:spPr>
              <a:xfrm>
                <a:off x="7163731" y="4419251"/>
                <a:ext cx="66075" cy="660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xmlns="" id="{3C495385-AC24-F04D-BB76-4B131D7A4FF9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71" y="4301959"/>
                    <a:ext cx="208771" cy="1833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26668E3-EF38-E740-BD4A-8CC3987858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6571" y="4301959"/>
                    <a:ext cx="208771" cy="18336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xmlns="" id="{1A1EA214-4792-4C47-823B-372492BB6872}"/>
                  </a:ext>
                </a:extLst>
              </p:cNvPr>
              <p:cNvSpPr/>
              <p:nvPr/>
            </p:nvSpPr>
            <p:spPr>
              <a:xfrm>
                <a:off x="6652023" y="4401255"/>
                <a:ext cx="115132" cy="163629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2219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로봇이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 위치에서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컨트롤 입력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받았을 때 새로운 로봇의 위치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Motion model</a:t>
                </a:r>
                <a:r>
                  <a:rPr lang="ko-KR" altLang="en-US" dirty="0"/>
                  <a:t>의 수학적 정의</a:t>
                </a:r>
                <a:endParaRPr lang="en-US" altLang="ko-KR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dirty="0"/>
                  <a:t>: motion model</a:t>
                </a:r>
                <a:r>
                  <a:rPr lang="ko-KR" altLang="en-US" dirty="0"/>
                  <a:t>을 나타내는 함수</a:t>
                </a:r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모션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센서 입력 또는 컨트롤 입력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 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motion model</a:t>
                </a:r>
                <a:r>
                  <a:rPr lang="ko-KR" altLang="en-US" dirty="0"/>
                  <a:t>에 대한 노이즈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Example</a:t>
                </a:r>
              </a:p>
              <a:p>
                <a:pPr lvl="1"/>
                <a:r>
                  <a:rPr lang="ko-KR" altLang="en-US" dirty="0"/>
                  <a:t>평면에서 움직이는 청소 로봇의 경우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19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2" descr="https://lh5.googleusercontent.com/-RiShJo4s0na1OLkVVbtdfnVV8Wa_0GBjG6cp_tA2LGUqt9-7T_k4Q2aGRQKiIV_GR5nG-EHyvpFouv1R4_i9XduYntqAMAMjK7EKerCl4x5ugp4tA88MDBkKyFt40rhpaHJBn52">
            <a:extLst>
              <a:ext uri="{FF2B5EF4-FFF2-40B4-BE49-F238E27FC236}">
                <a16:creationId xmlns:a16="http://schemas.microsoft.com/office/drawing/2014/main" xmlns="" id="{FF5C3CB9-07F3-7F41-9911-368D71E2F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0" r="29513"/>
          <a:stretch/>
        </p:blipFill>
        <p:spPr bwMode="auto">
          <a:xfrm>
            <a:off x="1210733" y="3912998"/>
            <a:ext cx="3276601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64A0B84A-9CF4-6147-A331-86B4582797F2}"/>
              </a:ext>
            </a:extLst>
          </p:cNvPr>
          <p:cNvSpPr/>
          <p:nvPr/>
        </p:nvSpPr>
        <p:spPr>
          <a:xfrm>
            <a:off x="5773320" y="4213564"/>
            <a:ext cx="880534" cy="880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41C64EFD-1A60-1447-A571-354FC64C6243}"/>
              </a:ext>
            </a:extLst>
          </p:cNvPr>
          <p:cNvSpPr/>
          <p:nvPr/>
        </p:nvSpPr>
        <p:spPr>
          <a:xfrm>
            <a:off x="7668349" y="3761513"/>
            <a:ext cx="880534" cy="880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F5D5F7FD-563A-2A4D-88FC-256F5495D9B4}"/>
                  </a:ext>
                </a:extLst>
              </p:cNvPr>
              <p:cNvSpPr txBox="1"/>
              <p:nvPr/>
            </p:nvSpPr>
            <p:spPr>
              <a:xfrm>
                <a:off x="6691353" y="4503548"/>
                <a:ext cx="10038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,∆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,∆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D5F7FD-563A-2A4D-88FC-256F5495D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353" y="4503548"/>
                <a:ext cx="100386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C7B4839A-3692-294E-B680-B7C96D1DBA9E}"/>
                  </a:ext>
                </a:extLst>
              </p:cNvPr>
              <p:cNvSpPr txBox="1"/>
              <p:nvPr/>
            </p:nvSpPr>
            <p:spPr>
              <a:xfrm>
                <a:off x="5843900" y="5094098"/>
                <a:ext cx="7297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4839A-3692-294E-B680-B7C96D1DB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900" y="5094098"/>
                <a:ext cx="7297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6295F758-B104-F94D-B2B0-F5A6C7BDA7ED}"/>
              </a:ext>
            </a:extLst>
          </p:cNvPr>
          <p:cNvCxnSpPr/>
          <p:nvPr/>
        </p:nvCxnSpPr>
        <p:spPr>
          <a:xfrm flipV="1">
            <a:off x="6242308" y="4206398"/>
            <a:ext cx="1866308" cy="463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850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: Pepper robot</a:t>
            </a:r>
          </a:p>
          <a:p>
            <a:pPr lvl="1"/>
            <a:r>
              <a:rPr lang="ko-KR" altLang="en-US" dirty="0"/>
              <a:t>로봇이 공간을 자유롭게 돌아다닐 수 있게 하는 것이 목적</a:t>
            </a:r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ko-KR" altLang="en-US" dirty="0"/>
              <a:t>바퀴만 활용하여 움직일</a:t>
            </a:r>
            <a:r>
              <a:rPr lang="en-US" altLang="ko-KR" dirty="0"/>
              <a:t> </a:t>
            </a:r>
            <a:r>
              <a:rPr lang="ko-KR" altLang="en-US" dirty="0"/>
              <a:t>수 있겠지만 주변환경을 인식하지 못함</a:t>
            </a:r>
            <a:endParaRPr lang="en-US" altLang="ko-KR" dirty="0"/>
          </a:p>
          <a:p>
            <a:pPr lvl="1"/>
            <a:r>
              <a:rPr lang="ko-KR" altLang="en-US" dirty="0"/>
              <a:t>카메라와 같은 센서를 설치하여 주변환경을 인지하고 특정한 작업을 수행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로봇이 자유롭게 돌아다닐 수 있도록 하기 위해 필요한 것</a:t>
            </a:r>
            <a:endParaRPr lang="en-US" altLang="ko-KR" dirty="0"/>
          </a:p>
          <a:p>
            <a:pPr lvl="1"/>
            <a:r>
              <a:rPr lang="en-US" altLang="ko-KR" dirty="0"/>
              <a:t>Localization</a:t>
            </a:r>
          </a:p>
          <a:p>
            <a:pPr lvl="1"/>
            <a:r>
              <a:rPr lang="en-US" altLang="ko-KR" dirty="0"/>
              <a:t>Mapping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1026" name="Picture 2" descr="epper robot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4" r="28860"/>
          <a:stretch/>
        </p:blipFill>
        <p:spPr bwMode="auto">
          <a:xfrm>
            <a:off x="3727422" y="1737678"/>
            <a:ext cx="1202268" cy="21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로봇이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 위치에서 어떤 랜드마크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를 볼때 관측데이터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가 생성되는 것을 표현</a:t>
                </a:r>
                <a:endParaRPr lang="en-US" altLang="ko-KR" dirty="0"/>
              </a:p>
              <a:p>
                <a:r>
                  <a:rPr lang="en-US" altLang="ko-KR" dirty="0"/>
                  <a:t>Sensor model</a:t>
                </a:r>
                <a:r>
                  <a:rPr lang="ko-KR" altLang="en-US" dirty="0"/>
                  <a:t>의 수학적 정의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</a:rPr>
                      <m:t>h</m:t>
                    </m:r>
                    <m:r>
                      <a:rPr lang="en-US" altLang="ko-KR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sensor model</a:t>
                </a:r>
                <a:r>
                  <a:rPr lang="ko-KR" altLang="en-US" dirty="0"/>
                  <a:t>을 나타내는 함수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r>
                  <a:rPr lang="ko-KR" altLang="en-US" dirty="0"/>
                  <a:t> 관찰값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sensor model</a:t>
                </a:r>
                <a:r>
                  <a:rPr lang="ko-KR" altLang="en-US" dirty="0"/>
                  <a:t>에 대한 노이즈</a:t>
                </a:r>
                <a:endParaRPr lang="en-US" altLang="ko-KR" dirty="0"/>
              </a:p>
              <a:p>
                <a:pPr lvl="1"/>
                <a:endParaRPr lang="en-US" dirty="0"/>
              </a:p>
              <a:p>
                <a:r>
                  <a:rPr lang="en-US" altLang="ko-KR" dirty="0"/>
                  <a:t>Example</a:t>
                </a:r>
              </a:p>
              <a:p>
                <a:pPr lvl="1"/>
                <a:r>
                  <a:rPr lang="ko-KR" altLang="en-US" dirty="0"/>
                  <a:t>평면에서 움직이는 청소 로봇의 경우</a:t>
                </a:r>
                <a:endParaRPr lang="en-US" altLang="ko-KR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5" t="-930"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20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1028" name="Picture 4" descr="https://lh3.googleusercontent.com/08FYkbre_OeP4HbvwXJOy2DE0HzF5_RzSSdlVfTQapcaNNavPFGH78IGJhJwPAd8PmTSSp3epvIo1q-TIRVfwYb9a0suA9-UuAKcwCvOR_bXXBhN0APqzPL03DvfS_G9iytGxAiY">
            <a:extLst>
              <a:ext uri="{FF2B5EF4-FFF2-40B4-BE49-F238E27FC236}">
                <a16:creationId xmlns:a16="http://schemas.microsoft.com/office/drawing/2014/main" xmlns="" id="{53C27D8D-B323-1748-B49E-64AB70E92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6" r="27741"/>
          <a:stretch/>
        </p:blipFill>
        <p:spPr bwMode="auto">
          <a:xfrm>
            <a:off x="999067" y="3901017"/>
            <a:ext cx="34544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654A1B2D-FFEC-1246-9E89-510E9252B2AC}"/>
              </a:ext>
            </a:extLst>
          </p:cNvPr>
          <p:cNvGrpSpPr/>
          <p:nvPr/>
        </p:nvGrpSpPr>
        <p:grpSpPr>
          <a:xfrm>
            <a:off x="5864760" y="3588021"/>
            <a:ext cx="2328503" cy="1921379"/>
            <a:chOff x="5864760" y="3588021"/>
            <a:chExt cx="2328503" cy="19213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E7FDD6FB-9BE0-B549-B500-A6429E0AF000}"/>
                </a:ext>
              </a:extLst>
            </p:cNvPr>
            <p:cNvSpPr/>
            <p:nvPr/>
          </p:nvSpPr>
          <p:spPr>
            <a:xfrm>
              <a:off x="5864760" y="4351867"/>
              <a:ext cx="880534" cy="880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33D6451A-0083-D943-8452-A30ECFB14595}"/>
                </a:ext>
              </a:extLst>
            </p:cNvPr>
            <p:cNvSpPr/>
            <p:nvPr/>
          </p:nvSpPr>
          <p:spPr>
            <a:xfrm>
              <a:off x="7348186" y="3707163"/>
              <a:ext cx="158856" cy="158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xmlns="" id="{AFDF74B9-0FFD-B34C-A85B-9EAA0F0097CF}"/>
                    </a:ext>
                  </a:extLst>
                </p:cNvPr>
                <p:cNvSpPr txBox="1"/>
                <p:nvPr/>
              </p:nvSpPr>
              <p:spPr>
                <a:xfrm>
                  <a:off x="6035350" y="5232401"/>
                  <a:ext cx="58099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FDF74B9-0FFD-B34C-A85B-9EAA0F009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5350" y="5232401"/>
                  <a:ext cx="580993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2C41C670-5A6D-1746-B118-BE588FDF7D3B}"/>
                    </a:ext>
                  </a:extLst>
                </p:cNvPr>
                <p:cNvSpPr txBox="1"/>
                <p:nvPr/>
              </p:nvSpPr>
              <p:spPr>
                <a:xfrm>
                  <a:off x="7461461" y="3588021"/>
                  <a:ext cx="731802" cy="3048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41C670-5A6D-1746-B118-BE588FDF7D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1461" y="3588021"/>
                  <a:ext cx="731802" cy="3048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5C682F79-3A95-FD46-B49D-428494A4CCCF}"/>
                </a:ext>
              </a:extLst>
            </p:cNvPr>
            <p:cNvGrpSpPr/>
            <p:nvPr/>
          </p:nvGrpSpPr>
          <p:grpSpPr>
            <a:xfrm>
              <a:off x="6318505" y="3873585"/>
              <a:ext cx="1030901" cy="1114282"/>
              <a:chOff x="6616343" y="3901017"/>
              <a:chExt cx="614190" cy="663867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7C47AD11-0C0D-7C4E-81F1-5D2DFE5C7CC7}"/>
                  </a:ext>
                </a:extLst>
              </p:cNvPr>
              <p:cNvCxnSpPr>
                <a:stCxn id="6" idx="7"/>
              </p:cNvCxnSpPr>
              <p:nvPr/>
            </p:nvCxnSpPr>
            <p:spPr>
              <a:xfrm flipV="1">
                <a:off x="6616343" y="3901017"/>
                <a:ext cx="614190" cy="5798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xmlns="" id="{341DE38C-1A45-754B-B42D-70FCFFB0C804}"/>
                      </a:ext>
                    </a:extLst>
                  </p:cNvPr>
                  <p:cNvSpPr txBox="1"/>
                  <p:nvPr/>
                </p:nvSpPr>
                <p:spPr>
                  <a:xfrm>
                    <a:off x="6836018" y="3994152"/>
                    <a:ext cx="198648" cy="2017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1DE38C-1A45-754B-B42D-70FCFFB0C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6018" y="3994152"/>
                    <a:ext cx="198648" cy="2017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E501512C-E174-AD44-9DB1-7E4EDE0DB31F}"/>
                  </a:ext>
                </a:extLst>
              </p:cNvPr>
              <p:cNvCxnSpPr>
                <a:cxnSpLocks/>
                <a:stCxn id="6" idx="7"/>
              </p:cNvCxnSpPr>
              <p:nvPr/>
            </p:nvCxnSpPr>
            <p:spPr>
              <a:xfrm>
                <a:off x="6616343" y="4480818"/>
                <a:ext cx="6141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74F5E40D-62A9-F24D-9095-F66EBAECA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0533" y="3901017"/>
                <a:ext cx="0" cy="5798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56040A9C-494A-6A4C-9844-BF022BA6BA71}"/>
                  </a:ext>
                </a:extLst>
              </p:cNvPr>
              <p:cNvSpPr/>
              <p:nvPr/>
            </p:nvSpPr>
            <p:spPr>
              <a:xfrm>
                <a:off x="7163731" y="4419251"/>
                <a:ext cx="66075" cy="660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xmlns="" id="{D26668E3-EF38-E740-BD4A-8CC3987858FC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71" y="4301959"/>
                    <a:ext cx="208771" cy="1833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26668E3-EF38-E740-BD4A-8CC3987858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6571" y="4301959"/>
                    <a:ext cx="208771" cy="18336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xmlns="" id="{6DA91FFF-71B7-134C-9977-65A7FED5258E}"/>
                  </a:ext>
                </a:extLst>
              </p:cNvPr>
              <p:cNvSpPr/>
              <p:nvPr/>
            </p:nvSpPr>
            <p:spPr>
              <a:xfrm>
                <a:off x="6652023" y="4401255"/>
                <a:ext cx="115132" cy="163629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6715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모션 모델과 센서 모델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</a:rPr>
                      <m:t>h</m:t>
                    </m:r>
                    <m:r>
                      <a:rPr lang="en-US" altLang="ko-KR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ko-KR" altLang="en-US" dirty="0"/>
                  <a:t>선형인가 비선형인가</a:t>
                </a:r>
                <a:r>
                  <a:rPr lang="en-US" altLang="ko-KR" dirty="0"/>
                  <a:t>?</a:t>
                </a:r>
              </a:p>
              <a:p>
                <a:r>
                  <a:rPr lang="ko-KR" altLang="en-US" dirty="0"/>
                  <a:t>초기 </a:t>
                </a:r>
                <a:r>
                  <a:rPr lang="en-US" altLang="ko-KR" dirty="0"/>
                  <a:t>SLAM</a:t>
                </a:r>
                <a:r>
                  <a:rPr lang="ko-KR" altLang="en-US" dirty="0"/>
                  <a:t>문제는 </a:t>
                </a:r>
                <a:r>
                  <a:rPr lang="en-US" altLang="ko-KR" dirty="0"/>
                  <a:t>Extended Kalman filter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이용</a:t>
                </a:r>
                <a:endParaRPr lang="en-US" altLang="ko-KR" dirty="0"/>
              </a:p>
              <a:p>
                <a:r>
                  <a:rPr lang="en-US" altLang="ko-KR" dirty="0"/>
                  <a:t>EKF SLAM</a:t>
                </a:r>
                <a:r>
                  <a:rPr lang="ko-KR" altLang="en-US" dirty="0"/>
                  <a:t>의 단점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선형화 과정에서의 오차</a:t>
                </a:r>
                <a:endParaRPr lang="en-US" altLang="ko-KR" dirty="0"/>
              </a:p>
              <a:p>
                <a:r>
                  <a:rPr lang="ko-KR" altLang="en-US" dirty="0"/>
                  <a:t>파티클 필터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비선형 최적화 방법을 사용하기 시작</a:t>
                </a:r>
                <a:endParaRPr lang="en-US" altLang="ko-KR" dirty="0"/>
              </a:p>
              <a:p>
                <a:r>
                  <a:rPr lang="en-US" altLang="ko-KR" dirty="0"/>
                  <a:t>Graph </a:t>
                </a:r>
                <a:r>
                  <a:rPr lang="ko-KR" altLang="en-US" dirty="0"/>
                  <a:t>기반의 </a:t>
                </a:r>
                <a:r>
                  <a:rPr lang="en-US" altLang="ko-KR" dirty="0"/>
                  <a:t>SLAM</a:t>
                </a:r>
                <a:r>
                  <a:rPr lang="ko-KR" altLang="en-US" dirty="0"/>
                  <a:t> 방법이 주류를 이룸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Large scale</a:t>
                </a:r>
                <a:r>
                  <a:rPr lang="ko-KR" altLang="en-US" dirty="0"/>
                  <a:t>에 적합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5" t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</a:t>
            </a:r>
            <a:r>
              <a:rPr lang="ko-KR" altLang="en-US" dirty="0"/>
              <a:t>의 상태 추정 문제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21</a:t>
            </a:fld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F9503D8-D27A-404C-A0DE-26902E9A76E1}"/>
              </a:ext>
            </a:extLst>
          </p:cNvPr>
          <p:cNvSpPr/>
          <p:nvPr/>
        </p:nvSpPr>
        <p:spPr>
          <a:xfrm>
            <a:off x="621792" y="6467681"/>
            <a:ext cx="85222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sz="1000" dirty="0"/>
              <a:t>H. </a:t>
            </a:r>
            <a:r>
              <a:rPr lang="en-US" sz="1000" dirty="0" err="1"/>
              <a:t>Strasdat</a:t>
            </a:r>
            <a:r>
              <a:rPr lang="en-US" sz="1000" dirty="0"/>
              <a:t>, J. M. M. Montiel, and A. J. Davison, “Visual SLAM: Why Filter?,” 2012.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1332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22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31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8D7206E-8E7A-624A-A54D-D2C395A7F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L. </a:t>
            </a:r>
            <a:r>
              <a:rPr lang="en-US" sz="1400" dirty="0" err="1"/>
              <a:t>Haomin</a:t>
            </a:r>
            <a:r>
              <a:rPr lang="en-US" sz="1400" dirty="0"/>
              <a:t>, Z. Guofeng, and B. </a:t>
            </a:r>
            <a:r>
              <a:rPr lang="en-US" sz="1400" dirty="0" err="1"/>
              <a:t>Hujun</a:t>
            </a:r>
            <a:r>
              <a:rPr lang="en-US" sz="1400" dirty="0"/>
              <a:t>, “A survey of monocular simultaneous localization and mapping,” Journal of Computer-Aided Design and Compute Graphics, vol. 28, no. 6, pp. 855–868, 2016. in Chinese.</a:t>
            </a:r>
          </a:p>
          <a:p>
            <a:r>
              <a:rPr lang="en-US" sz="1400" dirty="0"/>
              <a:t>C. Cesar, L. </a:t>
            </a:r>
            <a:r>
              <a:rPr lang="en-US" sz="1400" dirty="0" err="1"/>
              <a:t>Carlone</a:t>
            </a:r>
            <a:r>
              <a:rPr lang="en-US" sz="1400" dirty="0"/>
              <a:t>, H. C., Y. Latif, D. </a:t>
            </a:r>
            <a:r>
              <a:rPr lang="en-US" sz="1400" dirty="0" err="1"/>
              <a:t>Scaramuzza</a:t>
            </a:r>
            <a:r>
              <a:rPr lang="en-US" sz="1400" dirty="0"/>
              <a:t>, J. </a:t>
            </a:r>
            <a:r>
              <a:rPr lang="en-US" sz="1400" dirty="0" err="1"/>
              <a:t>Neira</a:t>
            </a:r>
            <a:r>
              <a:rPr lang="en-US" sz="1400" dirty="0"/>
              <a:t>, I. D. Reid, and L. John J., “Past, present, and future of simultaneous localization and mapping: Towards the robust-perception age,” </a:t>
            </a:r>
            <a:r>
              <a:rPr lang="en-US" sz="1400" dirty="0" err="1"/>
              <a:t>arXiv</a:t>
            </a:r>
            <a:r>
              <a:rPr lang="en-US" sz="1400" dirty="0"/>
              <a:t> preprint arXiv:1606.05830, 2016.</a:t>
            </a:r>
          </a:p>
          <a:p>
            <a:r>
              <a:rPr lang="en-US" sz="1400" dirty="0"/>
              <a:t>H. </a:t>
            </a:r>
            <a:r>
              <a:rPr lang="en-US" sz="1400" dirty="0" err="1"/>
              <a:t>Strasdat</a:t>
            </a:r>
            <a:r>
              <a:rPr lang="en-US" sz="1400" dirty="0"/>
              <a:t>, J. M. Montiel, and A. J. Davison, “Visual slam: Why filter?,” Image and Vision Computing, vol. 30, no. 2, pp. 65–77, 2012.</a:t>
            </a:r>
          </a:p>
          <a:p>
            <a:r>
              <a:rPr lang="en-US" sz="1400" dirty="0"/>
              <a:t>M. Liang, H. Min, and R. Luo, “Graph-based slam: A survey,” ROBOT, vol. 35, no. 4, pp. 500–512, 2013. in Chinese.</a:t>
            </a:r>
          </a:p>
          <a:p>
            <a:r>
              <a:rPr lang="en-US" sz="1400" dirty="0"/>
              <a:t>J. Fuentes-Pacheco, J. Ruiz-</a:t>
            </a:r>
            <a:r>
              <a:rPr lang="en-US" sz="1400" dirty="0" err="1"/>
              <a:t>Ascencio</a:t>
            </a:r>
            <a:r>
              <a:rPr lang="en-US" sz="1400" dirty="0"/>
              <a:t>, and J. M. </a:t>
            </a:r>
            <a:r>
              <a:rPr lang="en-US" sz="1400" dirty="0" err="1"/>
              <a:t>Rendón</a:t>
            </a:r>
            <a:r>
              <a:rPr lang="en-US" sz="1400" dirty="0"/>
              <a:t>-Mancha, “Visual simultaneous localization and mapping: a survey,” Artificial Intelligence Review, vol. 43, no. 1, pp. 55–81, 2015.</a:t>
            </a:r>
          </a:p>
          <a:p>
            <a:r>
              <a:rPr lang="en-US" sz="1400" dirty="0"/>
              <a:t>J. Boal, </a:t>
            </a:r>
            <a:r>
              <a:rPr lang="en-US" sz="1400" dirty="0" err="1"/>
              <a:t>Á</a:t>
            </a:r>
            <a:r>
              <a:rPr lang="en-US" sz="1400" dirty="0"/>
              <a:t>. Sánchez-</a:t>
            </a:r>
            <a:r>
              <a:rPr lang="en-US" sz="1400" dirty="0" err="1"/>
              <a:t>Miralles</a:t>
            </a:r>
            <a:r>
              <a:rPr lang="en-US" sz="1400" dirty="0"/>
              <a:t>, and </a:t>
            </a:r>
            <a:r>
              <a:rPr lang="en-US" sz="1400" dirty="0" err="1"/>
              <a:t>Á</a:t>
            </a:r>
            <a:r>
              <a:rPr lang="en-US" sz="1400" dirty="0"/>
              <a:t>. </a:t>
            </a:r>
            <a:r>
              <a:rPr lang="en-US" sz="1400" dirty="0" err="1"/>
              <a:t>Arranz</a:t>
            </a:r>
            <a:r>
              <a:rPr lang="en-US" sz="1400" dirty="0"/>
              <a:t>, “Topological simultaneous localization and mapping: a survey,” </a:t>
            </a:r>
            <a:r>
              <a:rPr lang="en-US" sz="1400" dirty="0" err="1"/>
              <a:t>Robotica</a:t>
            </a:r>
            <a:r>
              <a:rPr lang="en-US" sz="1400" dirty="0"/>
              <a:t>, vol. 32, pp. 803–821, 2014.</a:t>
            </a:r>
          </a:p>
          <a:p>
            <a:r>
              <a:rPr lang="en-US" sz="1400" dirty="0"/>
              <a:t>S. Y. Chen, “Kalman filter for robot vision: A survey,” IEEE Transactions on Industrial Electronics, vol. 59, no. 11, pp. 4409–4420, 2012.</a:t>
            </a:r>
          </a:p>
          <a:p>
            <a:r>
              <a:rPr lang="en-US" sz="1400" dirty="0"/>
              <a:t>Z. Chen, J. </a:t>
            </a:r>
            <a:r>
              <a:rPr lang="en-US" sz="1400" dirty="0" err="1"/>
              <a:t>Samarabandu</a:t>
            </a:r>
            <a:r>
              <a:rPr lang="en-US" sz="1400" dirty="0"/>
              <a:t>, and R. Rodrigo, “Recent advances in simultaneous localization and map-building using computer vision,” Advanced Robotics, vol. 21, no. 3-4, pp. 233–265, 2007.</a:t>
            </a:r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17DA34-569A-634D-934C-BADF77FA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FEB7223-4ECE-D84C-A0CA-B97AE90F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23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267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24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01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localization</a:t>
            </a:r>
          </a:p>
          <a:p>
            <a:pPr lvl="1"/>
            <a:r>
              <a:rPr lang="ko-KR" altLang="en-US" dirty="0"/>
              <a:t>로봇에 장착된 </a:t>
            </a:r>
            <a:r>
              <a:rPr lang="ko-KR" altLang="en-US" dirty="0" err="1"/>
              <a:t>센서만을</a:t>
            </a:r>
            <a:r>
              <a:rPr lang="ko-KR" altLang="en-US" dirty="0"/>
              <a:t> 활용 </a:t>
            </a:r>
            <a:r>
              <a:rPr lang="en-US" altLang="ko-KR" dirty="0"/>
              <a:t>(</a:t>
            </a:r>
            <a:r>
              <a:rPr lang="ko-KR" altLang="en-US" dirty="0"/>
              <a:t>외부 장치 </a:t>
            </a:r>
            <a:r>
              <a:rPr lang="en-US" altLang="ko-KR" dirty="0"/>
              <a:t>X)</a:t>
            </a:r>
            <a:endParaRPr lang="en-US" dirty="0"/>
          </a:p>
          <a:p>
            <a:pPr lvl="1"/>
            <a:r>
              <a:rPr lang="en-US" dirty="0"/>
              <a:t>GPS</a:t>
            </a:r>
            <a:r>
              <a:rPr lang="ko-KR" altLang="en-US" dirty="0"/>
              <a:t>가 잘 작동하지 않는 환경</a:t>
            </a:r>
            <a:endParaRPr lang="en-US" altLang="ko-KR" dirty="0"/>
          </a:p>
          <a:p>
            <a:pPr lvl="1"/>
            <a:r>
              <a:rPr lang="en-US" dirty="0"/>
              <a:t>Ex)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Mapping</a:t>
            </a:r>
          </a:p>
          <a:p>
            <a:pPr lvl="1"/>
            <a:r>
              <a:rPr lang="ko-KR" altLang="en-US" dirty="0"/>
              <a:t>사전에 주변 </a:t>
            </a:r>
            <a:r>
              <a:rPr lang="ko-KR" altLang="en-US" dirty="0" err="1"/>
              <a:t>맵이</a:t>
            </a:r>
            <a:r>
              <a:rPr lang="ko-KR" altLang="en-US" dirty="0"/>
              <a:t> 만들어지지 않은 또는 만들어질 수 없는 환경</a:t>
            </a:r>
            <a:endParaRPr lang="en-US" dirty="0"/>
          </a:p>
          <a:p>
            <a:pPr lvl="1"/>
            <a:r>
              <a:rPr lang="ko-KR" altLang="en-US" dirty="0"/>
              <a:t>경로 계획에 대한 정보를 제공</a:t>
            </a:r>
            <a:endParaRPr lang="en-US" dirty="0"/>
          </a:p>
          <a:p>
            <a:pPr lvl="1"/>
            <a:r>
              <a:rPr lang="en-US" dirty="0"/>
              <a:t>Ex)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Simultaneous Localization and Mapping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677119" y="6454295"/>
            <a:ext cx="82469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C. Cadena </a:t>
            </a:r>
            <a:r>
              <a:rPr lang="en-US" sz="1000" i="1" dirty="0"/>
              <a:t>et al.</a:t>
            </a:r>
            <a:r>
              <a:rPr lang="en-US" sz="1000" dirty="0"/>
              <a:t>, “Past, Present, and Future of Simultaneous Localization And Mapping: Towards the Robust-Perception Age,” </a:t>
            </a:r>
            <a:r>
              <a:rPr lang="en-US" sz="1000" i="1" dirty="0"/>
              <a:t>IEEE Trans. Robot.</a:t>
            </a:r>
            <a:r>
              <a:rPr lang="en-US" sz="1000" dirty="0"/>
              <a:t>, vol. 32, no. 6, pp. 1309–1332, 2016.</a:t>
            </a:r>
            <a:endParaRPr lang="en-US" sz="10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26" y="1929038"/>
            <a:ext cx="2164341" cy="14371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855" y="1929038"/>
            <a:ext cx="2145326" cy="14391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3855" y="3272430"/>
            <a:ext cx="212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Indoor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38233" y="3272430"/>
            <a:ext cx="121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Downtown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73" y="4639674"/>
            <a:ext cx="2133994" cy="14244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21443" y="6027058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Disaster area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229" y="4639674"/>
            <a:ext cx="2080952" cy="14244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05622" y="6018539"/>
            <a:ext cx="130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Private area</a:t>
            </a:r>
          </a:p>
        </p:txBody>
      </p:sp>
    </p:spTree>
    <p:extLst>
      <p:ext uri="{BB962C8B-B14F-4D97-AF65-F5344CB8AC3E}">
        <p14:creationId xmlns:p14="http://schemas.microsoft.com/office/powerpoint/2010/main" val="212627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가이드 레일</a:t>
            </a:r>
            <a:r>
              <a:rPr lang="en-US" altLang="ko-KR" dirty="0"/>
              <a:t>, QR</a:t>
            </a:r>
            <a:r>
              <a:rPr lang="ko-KR" altLang="en-US" dirty="0"/>
              <a:t> 코드</a:t>
            </a:r>
            <a:r>
              <a:rPr lang="en-US" altLang="ko-KR" dirty="0"/>
              <a:t>, GPS</a:t>
            </a:r>
            <a:r>
              <a:rPr lang="ko-KR" altLang="en-US" dirty="0"/>
              <a:t> 센서</a:t>
            </a:r>
            <a:endParaRPr lang="en-US" altLang="ko-KR" dirty="0"/>
          </a:p>
          <a:p>
            <a:pPr lvl="1"/>
            <a:r>
              <a:rPr lang="ko-KR" altLang="en-US" dirty="0"/>
              <a:t>실제로는 가이드 레일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QR</a:t>
            </a:r>
            <a:r>
              <a:rPr lang="ko-KR" altLang="en-US" dirty="0"/>
              <a:t> 코드를 놓을 수 없는 경우가 대부분임</a:t>
            </a:r>
            <a:endParaRPr lang="en-US" altLang="ko-KR" dirty="0"/>
          </a:p>
          <a:p>
            <a:pPr lvl="1"/>
            <a:r>
              <a:rPr lang="en-US" altLang="ko-KR" dirty="0"/>
              <a:t>GPS</a:t>
            </a:r>
            <a:r>
              <a:rPr lang="ko-KR" altLang="en-US" dirty="0"/>
              <a:t> 전파가 잘 닿지 않는 곳이 있음 </a:t>
            </a:r>
            <a:r>
              <a:rPr lang="en-US" altLang="ko-KR" dirty="0"/>
              <a:t>(</a:t>
            </a:r>
            <a:r>
              <a:rPr lang="ko-KR" altLang="en-US" dirty="0"/>
              <a:t>지하</a:t>
            </a:r>
            <a:r>
              <a:rPr lang="en-US" altLang="ko-KR" dirty="0"/>
              <a:t>,</a:t>
            </a:r>
            <a:r>
              <a:rPr lang="ko-KR" altLang="en-US" dirty="0"/>
              <a:t> 실내공간</a:t>
            </a:r>
            <a:r>
              <a:rPr lang="en-US" altLang="ko-KR" dirty="0"/>
              <a:t>,</a:t>
            </a:r>
            <a:r>
              <a:rPr lang="ko-KR" altLang="en-US" dirty="0"/>
              <a:t> 도심지역 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신뢰할 수 있지만 범용적이지 못함</a:t>
            </a:r>
            <a:endParaRPr lang="en-US" altLang="ko-KR" dirty="0"/>
          </a:p>
          <a:p>
            <a:pPr lvl="1"/>
            <a:r>
              <a:rPr lang="ko-KR" altLang="en-US" dirty="0"/>
              <a:t>환경적인 제약이 존재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로봇의 휠 인코더</a:t>
            </a:r>
            <a:r>
              <a:rPr lang="en-US" altLang="ko-KR" dirty="0"/>
              <a:t>,</a:t>
            </a:r>
            <a:r>
              <a:rPr lang="ko-KR" altLang="en-US" dirty="0"/>
              <a:t> 카메라</a:t>
            </a:r>
            <a:r>
              <a:rPr lang="en-US" altLang="ko-KR" dirty="0"/>
              <a:t>,</a:t>
            </a:r>
            <a:r>
              <a:rPr lang="ko-KR" altLang="en-US" dirty="0"/>
              <a:t> 레이저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IMU</a:t>
            </a:r>
            <a:r>
              <a:rPr lang="ko-KR" altLang="en-US" dirty="0"/>
              <a:t> 센서</a:t>
            </a:r>
            <a:endParaRPr lang="en-US" altLang="ko-KR" dirty="0"/>
          </a:p>
          <a:p>
            <a:pPr lvl="1"/>
            <a:r>
              <a:rPr lang="ko-KR" altLang="en-US" dirty="0"/>
              <a:t>환경에 대한 간접적인 물리량을 측정</a:t>
            </a:r>
            <a:endParaRPr lang="en-US" altLang="ko-KR" dirty="0"/>
          </a:p>
          <a:p>
            <a:pPr lvl="1"/>
            <a:r>
              <a:rPr lang="ko-KR" altLang="en-US" dirty="0"/>
              <a:t>환경에 대해 추가적인 설치 없이 위치 추정 문제를 해결</a:t>
            </a:r>
            <a:endParaRPr lang="en-US" altLang="ko-KR" dirty="0"/>
          </a:p>
          <a:p>
            <a:pPr lvl="1"/>
            <a:r>
              <a:rPr lang="ko-KR" altLang="en-US" dirty="0"/>
              <a:t>환경적인 제약이 적음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Visual SLAM</a:t>
            </a:r>
          </a:p>
          <a:p>
            <a:pPr lvl="1"/>
            <a:r>
              <a:rPr lang="ko-KR" altLang="en-US" dirty="0" smtClean="0"/>
              <a:t>카메라 </a:t>
            </a:r>
            <a:r>
              <a:rPr lang="ko-KR" altLang="en-US" dirty="0"/>
              <a:t>센서를 주로 이용한 위치 추정 및 지도 작성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카메라의 동작 방식에 따른 분류</a:t>
            </a:r>
            <a:endParaRPr lang="en-US" altLang="ko-KR" dirty="0"/>
          </a:p>
          <a:p>
            <a:pPr lvl="1"/>
            <a:r>
              <a:rPr lang="ko-KR" altLang="en-US" dirty="0"/>
              <a:t>단안 카메라</a:t>
            </a:r>
            <a:r>
              <a:rPr lang="en-US" altLang="ko-KR" dirty="0"/>
              <a:t>,</a:t>
            </a:r>
            <a:r>
              <a:rPr lang="ko-KR" altLang="en-US" dirty="0"/>
              <a:t> 양안 카메라</a:t>
            </a:r>
            <a:r>
              <a:rPr lang="en-US" altLang="ko-KR" dirty="0"/>
              <a:t>,</a:t>
            </a:r>
            <a:r>
              <a:rPr lang="ko-KR" altLang="en-US" dirty="0"/>
              <a:t> 깊이 카메라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위치 추정 방법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4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4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 개의 카메라를 움직여 물체까지의 거리를 추정</a:t>
            </a:r>
            <a:endParaRPr lang="en-US" altLang="ko-KR" dirty="0"/>
          </a:p>
          <a:p>
            <a:r>
              <a:rPr lang="ko-KR" altLang="en-US" dirty="0"/>
              <a:t>깊이 추정 알고리즘을 이용해 각 픽셀의 시차</a:t>
            </a:r>
            <a:r>
              <a:rPr lang="en-US" altLang="ko-KR" dirty="0"/>
              <a:t>(disparity)</a:t>
            </a:r>
            <a:r>
              <a:rPr lang="ko-KR" altLang="en-US" dirty="0"/>
              <a:t>를 계산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영상에서 피쳐를 추출하고 영상간의 피쳐 매칭을 통해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포인트를 계산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방법들에 비해 간단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계산량이 적고 </a:t>
            </a:r>
            <a:r>
              <a:rPr lang="ko-KR" altLang="en-US" dirty="0" smtClean="0"/>
              <a:t>실시간에 적합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/>
              <a:t>Disparity</a:t>
            </a:r>
            <a:r>
              <a:rPr lang="ko-KR" altLang="en-US" dirty="0"/>
              <a:t>는 계산할</a:t>
            </a:r>
            <a:r>
              <a:rPr lang="en-US" altLang="ko-KR" dirty="0"/>
              <a:t> </a:t>
            </a:r>
            <a:r>
              <a:rPr lang="ko-KR" altLang="en-US" dirty="0"/>
              <a:t>수 있지만 실제적인 </a:t>
            </a:r>
            <a:r>
              <a:rPr lang="en-US" altLang="ko-KR" dirty="0"/>
              <a:t>depth</a:t>
            </a:r>
            <a:r>
              <a:rPr lang="ko-KR" altLang="en-US" dirty="0"/>
              <a:t>는 알</a:t>
            </a:r>
            <a:r>
              <a:rPr lang="en-US" altLang="ko-KR" dirty="0"/>
              <a:t> </a:t>
            </a:r>
            <a:r>
              <a:rPr lang="ko-KR" altLang="en-US" dirty="0"/>
              <a:t>수 없음</a:t>
            </a:r>
            <a:endParaRPr lang="en-US" altLang="ko-KR" dirty="0"/>
          </a:p>
          <a:p>
            <a:pPr lvl="2"/>
            <a:r>
              <a:rPr lang="en-US" altLang="ko-KR" dirty="0"/>
              <a:t>Baseline</a:t>
            </a:r>
            <a:r>
              <a:rPr lang="ko-KR" altLang="en-US" dirty="0"/>
              <a:t>의 부재</a:t>
            </a:r>
            <a:endParaRPr lang="en-US" altLang="ko-KR" dirty="0"/>
          </a:p>
          <a:p>
            <a:pPr lvl="1"/>
            <a:r>
              <a:rPr lang="ko-KR" altLang="en-US" dirty="0"/>
              <a:t>정확한 </a:t>
            </a:r>
            <a:r>
              <a:rPr lang="en-US" altLang="ko-KR" dirty="0"/>
              <a:t>Scale</a:t>
            </a:r>
            <a:r>
              <a:rPr lang="ko-KR" altLang="en-US" dirty="0"/>
              <a:t> 정보를 알 수 </a:t>
            </a:r>
            <a:r>
              <a:rPr lang="ko-KR" altLang="en-US" dirty="0" smtClean="0"/>
              <a:t>없음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단안 카메라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5</a:t>
            </a:fld>
            <a:r>
              <a:rPr lang="en-US" altLang="ko-KR"/>
              <a:t> </a:t>
            </a:r>
            <a:endParaRPr lang="ko-KR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88807" y="1828800"/>
            <a:ext cx="6079498" cy="1293647"/>
            <a:chOff x="1219830" y="2108200"/>
            <a:chExt cx="6079498" cy="1293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830" y="2108200"/>
              <a:ext cx="1387231" cy="1016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9347" y="2108201"/>
              <a:ext cx="1361057" cy="1016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8198" y="2108200"/>
              <a:ext cx="1361130" cy="1016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700374" y="3094069"/>
              <a:ext cx="426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 t-1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7047" y="3094070"/>
              <a:ext cx="285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 t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312131" y="2366433"/>
              <a:ext cx="1552199" cy="4995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disparity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0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거리가 고정된 두 개의 카메라를 이용하여 물체까지의 거리를 추정</a:t>
            </a:r>
            <a:endParaRPr lang="en-US" altLang="ko-KR" dirty="0"/>
          </a:p>
          <a:p>
            <a:r>
              <a:rPr lang="ko-KR" altLang="en-US" dirty="0"/>
              <a:t>인간의 깊이 인지 체계와 유사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Baseline: </a:t>
            </a:r>
            <a:r>
              <a:rPr lang="ko-KR" altLang="en-US" dirty="0"/>
              <a:t>두 카메라 사이의 고정된 거리</a:t>
            </a:r>
            <a:endParaRPr lang="en-US" altLang="ko-KR" dirty="0"/>
          </a:p>
          <a:p>
            <a:pPr lvl="1"/>
            <a:r>
              <a:rPr lang="ko-KR" altLang="en-US" dirty="0"/>
              <a:t>베이스라인이 멀수록 먼 거리를 측정 가능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장점</a:t>
            </a:r>
            <a:endParaRPr lang="en-US" altLang="ko-KR" dirty="0"/>
          </a:p>
          <a:p>
            <a:pPr lvl="1"/>
            <a:r>
              <a:rPr lang="ko-KR" altLang="en-US" dirty="0" smtClean="0"/>
              <a:t>단안 카메라 경우 보다  정확한 위치 추정 능력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Dense</a:t>
            </a:r>
            <a:r>
              <a:rPr lang="ko-KR" altLang="en-US" dirty="0" smtClean="0"/>
              <a:t>한 맵 생성 가능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/>
              <a:t>스테레오 매칭 알고리즘의 계산이 복잡</a:t>
            </a:r>
            <a:endParaRPr lang="en-US" altLang="ko-KR" dirty="0"/>
          </a:p>
          <a:p>
            <a:pPr lvl="1"/>
            <a:r>
              <a:rPr lang="ko-KR" altLang="en-US" dirty="0"/>
              <a:t>조명 변화에 취약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양안 카메라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6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92" y="1733044"/>
            <a:ext cx="4029959" cy="20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8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적외선 구조광 방식 또는 레이저 광선의 비행시간을 측정해 깊이를 예측</a:t>
            </a:r>
            <a:endParaRPr lang="en-US" altLang="ko-KR" dirty="0"/>
          </a:p>
          <a:p>
            <a:r>
              <a:rPr lang="ko-KR" altLang="en-US" dirty="0"/>
              <a:t>현재 일반적으로 사용되는 깊이 카메라</a:t>
            </a:r>
            <a:endParaRPr lang="en-US" altLang="ko-KR" dirty="0"/>
          </a:p>
          <a:p>
            <a:pPr lvl="1"/>
            <a:r>
              <a:rPr lang="en-US" dirty="0"/>
              <a:t>Kinect V1, Kinect V2</a:t>
            </a:r>
          </a:p>
          <a:p>
            <a:pPr lvl="1"/>
            <a:r>
              <a:rPr lang="en-US" dirty="0" err="1"/>
              <a:t>Xtion</a:t>
            </a:r>
            <a:r>
              <a:rPr lang="en-US" dirty="0"/>
              <a:t> Pro Live</a:t>
            </a:r>
          </a:p>
          <a:p>
            <a:pPr lvl="1"/>
            <a:r>
              <a:rPr lang="en-US" dirty="0"/>
              <a:t>Intel RealSense</a:t>
            </a:r>
          </a:p>
          <a:p>
            <a:pPr lvl="1"/>
            <a:r>
              <a:rPr lang="en-US" dirty="0"/>
              <a:t>Google Tango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비교적 </a:t>
            </a:r>
            <a:r>
              <a:rPr lang="ko-KR" altLang="en-US" dirty="0"/>
              <a:t>정확한 깊이 값 예측이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en-US" dirty="0" smtClean="0"/>
              <a:t>Dense</a:t>
            </a:r>
            <a:r>
              <a:rPr lang="ko-KR" altLang="en-US" dirty="0" smtClean="0"/>
              <a:t>한 맵 생성 가능</a:t>
            </a:r>
            <a:endParaRPr lang="en-US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/>
              <a:t>좁은 측정 범위</a:t>
            </a:r>
            <a:endParaRPr lang="en-US" altLang="ko-KR" dirty="0"/>
          </a:p>
          <a:p>
            <a:pPr lvl="1"/>
            <a:r>
              <a:rPr lang="ko-KR" altLang="en-US" dirty="0"/>
              <a:t>작은 시야각</a:t>
            </a:r>
            <a:endParaRPr lang="en-US" altLang="ko-KR" dirty="0"/>
          </a:p>
          <a:p>
            <a:pPr lvl="1"/>
            <a:r>
              <a:rPr lang="ko-KR" altLang="en-US" dirty="0"/>
              <a:t>반사</a:t>
            </a:r>
            <a:r>
              <a:rPr lang="en-US" altLang="ko-KR" dirty="0"/>
              <a:t>,</a:t>
            </a:r>
            <a:r>
              <a:rPr lang="ko-KR" altLang="en-US" dirty="0"/>
              <a:t> 투과성 재질의 물체 깊이 측정 불가</a:t>
            </a:r>
            <a:endParaRPr lang="en-US" altLang="ko-KR" dirty="0"/>
          </a:p>
          <a:p>
            <a:pPr lvl="1"/>
            <a:r>
              <a:rPr lang="ko-KR" altLang="en-US" dirty="0"/>
              <a:t>주로 실내 응용에서 사용됨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깊이 카메라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7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3843209"/>
            <a:ext cx="2520588" cy="1550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27" y="1514765"/>
            <a:ext cx="1701167" cy="1274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534" y="1631182"/>
            <a:ext cx="1707896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레이저 광선의 비행시간을 측정해 깊이를 예측</a:t>
            </a:r>
            <a:endParaRPr lang="en-US" altLang="ko-KR" dirty="0"/>
          </a:p>
          <a:p>
            <a:r>
              <a:rPr lang="ko-KR" altLang="en-US" dirty="0"/>
              <a:t>측정 가능 거리 및 공간 </a:t>
            </a:r>
            <a:r>
              <a:rPr lang="ko-KR" altLang="en-US" dirty="0" err="1"/>
              <a:t>분해능이</a:t>
            </a:r>
            <a:r>
              <a:rPr lang="ko-KR" altLang="en-US" dirty="0"/>
              <a:t> 높음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en-US" altLang="ko-KR" dirty="0"/>
              <a:t>2D</a:t>
            </a:r>
            <a:r>
              <a:rPr lang="ko-KR" altLang="en-US" dirty="0"/>
              <a:t> 라이다</a:t>
            </a:r>
            <a:r>
              <a:rPr lang="en-US" altLang="ko-KR" dirty="0"/>
              <a:t>/</a:t>
            </a:r>
            <a:r>
              <a:rPr lang="en-US" dirty="0"/>
              <a:t>3D</a:t>
            </a:r>
            <a:r>
              <a:rPr lang="ko-KR" altLang="en-US" dirty="0"/>
              <a:t> 라이다</a:t>
            </a:r>
            <a:endParaRPr lang="en-US" altLang="ko-KR" dirty="0"/>
          </a:p>
          <a:p>
            <a:pPr lvl="1"/>
            <a:r>
              <a:rPr lang="en-US" altLang="ko-KR" dirty="0"/>
              <a:t>Spinning / Solid-state</a:t>
            </a:r>
          </a:p>
          <a:p>
            <a:endParaRPr lang="en-US" dirty="0"/>
          </a:p>
          <a:p>
            <a:r>
              <a:rPr lang="ko-KR" altLang="en-US" dirty="0"/>
              <a:t>주요 회사</a:t>
            </a:r>
            <a:endParaRPr lang="en-US" dirty="0"/>
          </a:p>
          <a:p>
            <a:pPr lvl="1"/>
            <a:r>
              <a:rPr lang="en-US" dirty="0" err="1"/>
              <a:t>Velodyne</a:t>
            </a:r>
            <a:endParaRPr lang="en-US" dirty="0"/>
          </a:p>
          <a:p>
            <a:pPr lvl="1"/>
            <a:r>
              <a:rPr lang="en-US" dirty="0" err="1"/>
              <a:t>Robosense</a:t>
            </a:r>
            <a:endParaRPr lang="en-US" dirty="0"/>
          </a:p>
          <a:p>
            <a:pPr lvl="1"/>
            <a:r>
              <a:rPr lang="en-US" dirty="0"/>
              <a:t>Ouster</a:t>
            </a:r>
          </a:p>
          <a:p>
            <a:pPr lvl="1"/>
            <a:r>
              <a:rPr lang="en-US"/>
              <a:t>SOSLab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  <a:r>
              <a:rPr lang="ko-KR" altLang="en-US" dirty="0"/>
              <a:t> 센서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8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56F2D4-4749-7346-9EAA-3A5DF7459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4" y="4879833"/>
            <a:ext cx="2127996" cy="140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30D6FD1-7313-B348-85B3-279B9E9D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197" y="4804638"/>
            <a:ext cx="2589389" cy="1553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3A37708-89CB-3B4E-9EBC-4E2DDB80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856" y="4955504"/>
            <a:ext cx="1256018" cy="118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166B9CC-0B7E-2F45-9836-270915D16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217" y="950026"/>
            <a:ext cx="3049493" cy="202028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B42C109F-FA96-8F4F-B1CC-3BE7BC2F5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291042"/>
              </p:ext>
            </p:extLst>
          </p:nvPr>
        </p:nvGraphicFramePr>
        <p:xfrm>
          <a:off x="1560342" y="7124490"/>
          <a:ext cx="6047370" cy="1697774"/>
        </p:xfrm>
        <a:graphic>
          <a:graphicData uri="http://schemas.openxmlformats.org/drawingml/2006/table">
            <a:tbl>
              <a:tblPr/>
              <a:tblGrid>
                <a:gridCol w="1106839">
                  <a:extLst>
                    <a:ext uri="{9D8B030D-6E8A-4147-A177-3AD203B41FA5}">
                      <a16:colId xmlns:a16="http://schemas.microsoft.com/office/drawing/2014/main" xmlns="" val="3495805603"/>
                    </a:ext>
                  </a:extLst>
                </a:gridCol>
                <a:gridCol w="1632708">
                  <a:extLst>
                    <a:ext uri="{9D8B030D-6E8A-4147-A177-3AD203B41FA5}">
                      <a16:colId xmlns:a16="http://schemas.microsoft.com/office/drawing/2014/main" xmlns="" val="24306917"/>
                    </a:ext>
                  </a:extLst>
                </a:gridCol>
                <a:gridCol w="1473678">
                  <a:extLst>
                    <a:ext uri="{9D8B030D-6E8A-4147-A177-3AD203B41FA5}">
                      <a16:colId xmlns:a16="http://schemas.microsoft.com/office/drawing/2014/main" xmlns="" val="986710979"/>
                    </a:ext>
                  </a:extLst>
                </a:gridCol>
                <a:gridCol w="1834145">
                  <a:extLst>
                    <a:ext uri="{9D8B030D-6E8A-4147-A177-3AD203B41FA5}">
                      <a16:colId xmlns:a16="http://schemas.microsoft.com/office/drawing/2014/main" xmlns="" val="4266229122"/>
                    </a:ext>
                  </a:extLst>
                </a:gridCol>
              </a:tblGrid>
              <a:tr h="2701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en-US" sz="1000" dirty="0">
                          <a:effectLst/>
                          <a:latin typeface="Helvetica" pitchFamily="2" charset="0"/>
                        </a:rPr>
                      </a:br>
                      <a:endParaRPr 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  <a:latin typeface="Helvetica" pitchFamily="2" charset="0"/>
                        </a:rPr>
                        <a:t>Velodyne</a:t>
                      </a:r>
                      <a:r>
                        <a:rPr lang="en-US" sz="1000" b="1" dirty="0">
                          <a:effectLst/>
                          <a:latin typeface="Helvetica" pitchFamily="2" charset="0"/>
                        </a:rPr>
                        <a:t> 16 PUCK</a:t>
                      </a:r>
                      <a:endParaRPr 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  <a:latin typeface="Helvetica" pitchFamily="2" charset="0"/>
                        </a:rPr>
                        <a:t>Robosense</a:t>
                      </a:r>
                      <a:r>
                        <a:rPr lang="en-US" sz="1000" b="1" dirty="0">
                          <a:effectLst/>
                          <a:latin typeface="Helvetica" pitchFamily="2" charset="0"/>
                        </a:rPr>
                        <a:t> 32</a:t>
                      </a:r>
                      <a:endParaRPr 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" pitchFamily="2" charset="0"/>
                        </a:rPr>
                        <a:t>Ouster</a:t>
                      </a:r>
                      <a:endParaRPr 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3503004"/>
                  </a:ext>
                </a:extLst>
              </a:tr>
              <a:tr h="1350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Helvetica" pitchFamily="2" charset="0"/>
                        </a:rPr>
                        <a:t>가격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itchFamily="2" charset="0"/>
                        </a:rPr>
                        <a:t>$6K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itchFamily="2" charset="0"/>
                        </a:rPr>
                        <a:t>$12K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itchFamily="2" charset="0"/>
                        </a:rPr>
                        <a:t>$12K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53650732"/>
                  </a:ext>
                </a:extLst>
              </a:tr>
              <a:tr h="1350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Helvetica" pitchFamily="2" charset="0"/>
                        </a:rPr>
                        <a:t>채널 수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" pitchFamily="2" charset="0"/>
                        </a:rPr>
                        <a:t>16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itchFamily="2" charset="0"/>
                        </a:rPr>
                        <a:t>32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6749224"/>
                  </a:ext>
                </a:extLst>
              </a:tr>
              <a:tr h="135088">
                <a:tc>
                  <a:txBody>
                    <a:bodyPr/>
                    <a:lstStyle/>
                    <a:p>
                      <a:pPr algn="ctr"/>
                      <a:r>
                        <a:rPr lang="ko" altLang="en-US" sz="1000">
                          <a:effectLst/>
                          <a:latin typeface="Helvetica" pitchFamily="2" charset="0"/>
                        </a:rPr>
                        <a:t>실효 탐지 범위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Helvetica" pitchFamily="2" charset="0"/>
                        </a:rPr>
                        <a:t>약 </a:t>
                      </a:r>
                      <a:r>
                        <a:rPr lang="en-US" altLang="ko-KR" sz="1000" dirty="0">
                          <a:effectLst/>
                          <a:latin typeface="Helvetica" pitchFamily="2" charset="0"/>
                        </a:rPr>
                        <a:t>70</a:t>
                      </a:r>
                      <a:r>
                        <a:rPr lang="en-US" sz="1000" dirty="0">
                          <a:effectLst/>
                          <a:latin typeface="Helvetica" pitchFamily="2" charset="0"/>
                        </a:rPr>
                        <a:t>m </a:t>
                      </a:r>
                      <a:r>
                        <a:rPr lang="ko-KR" altLang="en-US" sz="1000" dirty="0">
                          <a:effectLst/>
                          <a:latin typeface="Helvetica" pitchFamily="2" charset="0"/>
                        </a:rPr>
                        <a:t>내외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Helvetica" pitchFamily="2" charset="0"/>
                        </a:rPr>
                        <a:t>약 </a:t>
                      </a:r>
                      <a:r>
                        <a:rPr lang="en-US" altLang="ko-KR" sz="1000">
                          <a:effectLst/>
                          <a:latin typeface="Helvetica" pitchFamily="2" charset="0"/>
                        </a:rPr>
                        <a:t>100</a:t>
                      </a:r>
                      <a:r>
                        <a:rPr lang="en-US" sz="1000">
                          <a:effectLst/>
                          <a:latin typeface="Helvetica" pitchFamily="2" charset="0"/>
                        </a:rPr>
                        <a:t>m </a:t>
                      </a:r>
                      <a:r>
                        <a:rPr lang="ko-KR" altLang="en-US" sz="1000">
                          <a:effectLst/>
                          <a:latin typeface="Helvetica" pitchFamily="2" charset="0"/>
                        </a:rPr>
                        <a:t>내외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Helvetica" pitchFamily="2" charset="0"/>
                        </a:rPr>
                        <a:t>약 </a:t>
                      </a:r>
                      <a:r>
                        <a:rPr lang="en-US" altLang="ko-KR" sz="1000">
                          <a:effectLst/>
                          <a:latin typeface="Helvetica" pitchFamily="2" charset="0"/>
                        </a:rPr>
                        <a:t>80</a:t>
                      </a:r>
                      <a:r>
                        <a:rPr lang="en-US" sz="1000">
                          <a:effectLst/>
                          <a:latin typeface="Helvetica" pitchFamily="2" charset="0"/>
                        </a:rPr>
                        <a:t>m </a:t>
                      </a:r>
                      <a:r>
                        <a:rPr lang="ko-KR" altLang="en-US" sz="1000">
                          <a:effectLst/>
                          <a:latin typeface="Helvetica" pitchFamily="2" charset="0"/>
                        </a:rPr>
                        <a:t>내외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55902075"/>
                  </a:ext>
                </a:extLst>
              </a:tr>
              <a:tr h="2701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Helvetica" pitchFamily="2" charset="0"/>
                        </a:rPr>
                        <a:t>분해능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" altLang="en-US" sz="1000" dirty="0">
                          <a:effectLst/>
                          <a:latin typeface="Helvetica" pitchFamily="2" charset="0"/>
                        </a:rPr>
                        <a:t>낮으나 정밀도 높음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" altLang="en-US" sz="1000" dirty="0">
                          <a:effectLst/>
                          <a:latin typeface="Helvetica" pitchFamily="2" charset="0"/>
                        </a:rPr>
                        <a:t>높으나 중간 영역에서의 정밀도 낮음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Helvetica" pitchFamily="2" charset="0"/>
                        </a:rPr>
                        <a:t>높음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18091386"/>
                  </a:ext>
                </a:extLst>
              </a:tr>
              <a:tr h="2701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Helvetica" pitchFamily="2" charset="0"/>
                        </a:rPr>
                        <a:t>특장점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" altLang="en-US" sz="1000">
                          <a:effectLst/>
                          <a:latin typeface="Helvetica" pitchFamily="2" charset="0"/>
                        </a:rPr>
                        <a:t>정밀도와 하드웨어 안정성이 높음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" altLang="en-US" sz="1000" dirty="0">
                          <a:effectLst/>
                          <a:latin typeface="Helvetica" pitchFamily="2" charset="0"/>
                        </a:rPr>
                        <a:t>실효 탐지 범위가 넓음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" altLang="en-US" sz="1000" dirty="0">
                          <a:effectLst/>
                          <a:latin typeface="Helvetica" pitchFamily="2" charset="0"/>
                        </a:rPr>
                        <a:t>가격대비 분해능이 </a:t>
                      </a:r>
                      <a:endParaRPr lang="en-US" altLang="ko" sz="1000" dirty="0" smtClean="0">
                        <a:effectLst/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ko" altLang="en-US" sz="1000" dirty="0" smtClean="0">
                          <a:effectLst/>
                          <a:latin typeface="Helvetica" pitchFamily="2" charset="0"/>
                        </a:rPr>
                        <a:t>매우 </a:t>
                      </a:r>
                      <a:r>
                        <a:rPr lang="ko" altLang="en-US" sz="1000" dirty="0">
                          <a:effectLst/>
                          <a:latin typeface="Helvetica" pitchFamily="2" charset="0"/>
                        </a:rPr>
                        <a:t>높음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39938169"/>
                  </a:ext>
                </a:extLst>
              </a:tr>
              <a:tr h="3261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Helvetica" pitchFamily="2" charset="0"/>
                        </a:rPr>
                        <a:t>단점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" altLang="en-US" sz="1000">
                          <a:effectLst/>
                          <a:latin typeface="Helvetica" pitchFamily="2" charset="0"/>
                        </a:rPr>
                        <a:t>분해능 대비 가격이 높음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" altLang="en-US" sz="1000">
                          <a:effectLst/>
                          <a:latin typeface="Helvetica" pitchFamily="2" charset="0"/>
                        </a:rPr>
                        <a:t>보정이 정확하지 않음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" altLang="en-US" sz="1000" dirty="0">
                          <a:effectLst/>
                          <a:latin typeface="Helvetica" pitchFamily="2" charset="0"/>
                        </a:rPr>
                        <a:t>실효 탐지 범위가 좁고</a:t>
                      </a:r>
                      <a:r>
                        <a:rPr lang="en-US" altLang="ko" sz="1000" dirty="0">
                          <a:effectLst/>
                          <a:latin typeface="Helvetica" pitchFamily="2" charset="0"/>
                        </a:rPr>
                        <a:t>, </a:t>
                      </a:r>
                      <a:endParaRPr lang="en-US" altLang="ko" sz="1000" dirty="0" smtClean="0">
                        <a:effectLst/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ko" altLang="en-US" sz="1000" dirty="0" smtClean="0">
                          <a:effectLst/>
                          <a:latin typeface="Helvetica" pitchFamily="2" charset="0"/>
                        </a:rPr>
                        <a:t>발열이 </a:t>
                      </a:r>
                      <a:r>
                        <a:rPr lang="ko" altLang="en-US" sz="1000" dirty="0">
                          <a:effectLst/>
                          <a:latin typeface="Helvetica" pitchFamily="2" charset="0"/>
                        </a:rPr>
                        <a:t>심함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07661715"/>
                  </a:ext>
                </a:extLst>
              </a:tr>
            </a:tbl>
          </a:graphicData>
        </a:graphic>
      </p:graphicFrame>
      <p:pic>
        <p:nvPicPr>
          <p:cNvPr id="1026" name="Picture 2" descr="http://soslab.co/wp-content/uploads/2018/02/%ED%94%84%EB%9F%AC%EB%8D%95-04-1-300x125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7"/>
          <a:stretch/>
        </p:blipFill>
        <p:spPr bwMode="auto">
          <a:xfrm>
            <a:off x="7050777" y="4804638"/>
            <a:ext cx="1620933" cy="13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6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input</a:t>
            </a:r>
          </a:p>
          <a:p>
            <a:r>
              <a:rPr lang="en-US" dirty="0"/>
              <a:t>Visual </a:t>
            </a:r>
            <a:r>
              <a:rPr lang="en-US" dirty="0" err="1"/>
              <a:t>odometry</a:t>
            </a:r>
            <a:endParaRPr lang="en-US" dirty="0"/>
          </a:p>
          <a:p>
            <a:r>
              <a:rPr lang="en-US" dirty="0"/>
              <a:t>Backend optimization</a:t>
            </a:r>
          </a:p>
          <a:p>
            <a:r>
              <a:rPr lang="en-US" dirty="0"/>
              <a:t>Loop closure detection</a:t>
            </a:r>
          </a:p>
          <a:p>
            <a:r>
              <a:rPr lang="en-US" dirty="0"/>
              <a:t>Mapping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전통적인 </a:t>
            </a:r>
            <a:r>
              <a:rPr lang="en-US" altLang="ko-KR" sz="3600" dirty="0"/>
              <a:t>Visual SLAM </a:t>
            </a:r>
            <a:r>
              <a:rPr lang="ko-KR" altLang="en-US" sz="3600" dirty="0"/>
              <a:t>프레임워크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9</a:t>
            </a:fld>
            <a:r>
              <a:rPr lang="en-US" altLang="ko-KR"/>
              <a:t> </a:t>
            </a:r>
            <a:endParaRPr lang="ko-KR" alt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000293" y="3351045"/>
            <a:ext cx="7515057" cy="2056218"/>
            <a:chOff x="674820" y="3438649"/>
            <a:chExt cx="7515057" cy="2056218"/>
          </a:xfrm>
        </p:grpSpPr>
        <p:sp>
          <p:nvSpPr>
            <p:cNvPr id="6" name="Rectangle 5"/>
            <p:cNvSpPr/>
            <p:nvPr/>
          </p:nvSpPr>
          <p:spPr>
            <a:xfrm>
              <a:off x="674820" y="3438649"/>
              <a:ext cx="1412205" cy="842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Sensor input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4357" y="3438649"/>
              <a:ext cx="1747889" cy="842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Visual </a:t>
              </a:r>
              <a:r>
                <a:rPr lang="en-US" dirty="0" err="1"/>
                <a:t>odometry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29578" y="3438649"/>
              <a:ext cx="1824088" cy="842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Backend </a:t>
              </a:r>
            </a:p>
            <a:p>
              <a:pPr algn="ctr"/>
              <a:r>
                <a:rPr lang="en-US" dirty="0"/>
                <a:t>optimization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365789" y="3438649"/>
              <a:ext cx="1824088" cy="842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Mapping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4356" y="4702297"/>
              <a:ext cx="1747889" cy="7925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Loop closing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6" idx="3"/>
              <a:endCxn id="7" idx="1"/>
            </p:cNvCxnSpPr>
            <p:nvPr/>
          </p:nvCxnSpPr>
          <p:spPr>
            <a:xfrm>
              <a:off x="2087025" y="3859865"/>
              <a:ext cx="1973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3"/>
              <a:endCxn id="8" idx="1"/>
            </p:cNvCxnSpPr>
            <p:nvPr/>
          </p:nvCxnSpPr>
          <p:spPr>
            <a:xfrm>
              <a:off x="4032246" y="3859865"/>
              <a:ext cx="1973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3"/>
              <a:endCxn id="9" idx="1"/>
            </p:cNvCxnSpPr>
            <p:nvPr/>
          </p:nvCxnSpPr>
          <p:spPr>
            <a:xfrm>
              <a:off x="6053666" y="3859865"/>
              <a:ext cx="3121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2"/>
              <a:endCxn id="10" idx="1"/>
            </p:cNvCxnSpPr>
            <p:nvPr/>
          </p:nvCxnSpPr>
          <p:spPr>
            <a:xfrm>
              <a:off x="1380923" y="4281081"/>
              <a:ext cx="903433" cy="817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3"/>
              <a:endCxn id="8" idx="2"/>
            </p:cNvCxnSpPr>
            <p:nvPr/>
          </p:nvCxnSpPr>
          <p:spPr>
            <a:xfrm flipV="1">
              <a:off x="4032245" y="4281081"/>
              <a:ext cx="1109377" cy="817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85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103363</TotalTime>
  <Words>1805</Words>
  <Application>Microsoft Macintosh PowerPoint</Application>
  <PresentationFormat>화면 슬라이드 쇼(4:3)</PresentationFormat>
  <Paragraphs>372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Calibri</vt:lpstr>
      <vt:lpstr>Calibri Light</vt:lpstr>
      <vt:lpstr>Cambria Math</vt:lpstr>
      <vt:lpstr>Helvetica</vt:lpstr>
      <vt:lpstr>Tahoma</vt:lpstr>
      <vt:lpstr>Arial</vt:lpstr>
      <vt:lpstr>Office 테마</vt:lpstr>
      <vt:lpstr>Introduction to SLAM</vt:lpstr>
      <vt:lpstr>Introduction</vt:lpstr>
      <vt:lpstr>Simultaneous Localization and Mapping</vt:lpstr>
      <vt:lpstr>다양한 위치 추정 방법</vt:lpstr>
      <vt:lpstr>단안 카메라</vt:lpstr>
      <vt:lpstr>양안 카메라</vt:lpstr>
      <vt:lpstr>깊이 카메라</vt:lpstr>
      <vt:lpstr>Lidar 센서</vt:lpstr>
      <vt:lpstr>전통적인 Visual SLAM 프레임워크</vt:lpstr>
      <vt:lpstr>Visual Odometry</vt:lpstr>
      <vt:lpstr>Backend Optimization</vt:lpstr>
      <vt:lpstr>Loop Closure Detection</vt:lpstr>
      <vt:lpstr>Mapping</vt:lpstr>
      <vt:lpstr>Modern State of the Art Systems</vt:lpstr>
      <vt:lpstr>Modern State of the Art Systems</vt:lpstr>
      <vt:lpstr>Modern State of the Art Systems</vt:lpstr>
      <vt:lpstr>Modern State of the Art Systems</vt:lpstr>
      <vt:lpstr>SLAM 문제의 수학적 표현</vt:lpstr>
      <vt:lpstr>Motion Model</vt:lpstr>
      <vt:lpstr>Sensor Model</vt:lpstr>
      <vt:lpstr>SLAM의 상태 추정 문제</vt:lpstr>
      <vt:lpstr>Q&amp;A</vt:lpstr>
      <vt:lpstr>Reference</vt:lpstr>
      <vt:lpstr>Thank you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Master’s Thesis Presentation</dc:title>
  <dc:creator>신동원</dc:creator>
  <cp:lastModifiedBy>Microsoft Office User</cp:lastModifiedBy>
  <cp:revision>9512</cp:revision>
  <cp:lastPrinted>2018-10-14T11:52:20Z</cp:lastPrinted>
  <dcterms:created xsi:type="dcterms:W3CDTF">2014-11-11T04:41:49Z</dcterms:created>
  <dcterms:modified xsi:type="dcterms:W3CDTF">2019-01-06T11:35:06Z</dcterms:modified>
</cp:coreProperties>
</file>